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theme/themeOverride3.xml" ContentType="application/vnd.openxmlformats-officedocument.themeOverr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heme/themeOverride2.xml" ContentType="application/vnd.openxmlformats-officedocument.themeOverr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theme/themeOverride1.xml" ContentType="application/vnd.openxmlformats-officedocument.themeOverr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37" r:id="rId1"/>
  </p:sldMasterIdLst>
  <p:notesMasterIdLst>
    <p:notesMasterId r:id="rId22"/>
  </p:notesMasterIdLst>
  <p:sldIdLst>
    <p:sldId id="256" r:id="rId2"/>
    <p:sldId id="27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3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E5A10E5-21E2-4B62-BABD-6C96208113A3}" type="datetimeFigureOut">
              <a:rPr lang="en-US"/>
              <a:pPr>
                <a:defRPr/>
              </a:pPr>
              <a:t>11/10/09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F9E898B-6531-4134-BE59-EAC75D09B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ＭＳ Ｐゴシック" pitchFamily="-12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966435-1B26-49A4-B04F-0C6F36DCA377}" type="slidenum">
              <a:rPr lang="en-US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085EFA-7C64-4010-9B21-BADD7A8B7F96}" type="slidenum">
              <a:rPr lang="en-US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A3DE06-F89D-49B6-BA2E-EFB1507D943B}" type="slidenum">
              <a:rPr lang="en-US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Countercurrent Flow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F6F90C-8D98-46E5-9F0D-4330068FA124}" type="slidenum">
              <a:rPr lang="en-US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A49B55-9D4D-42C0-B6A9-4B32BD122E1B}" type="slidenum">
              <a:rPr lang="en-US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DC1582-EA10-44A6-8754-0CEE535B332E}" type="slidenum">
              <a:rPr lang="en-US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Epicanthal fold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5E16F2-1256-44D6-8430-6BD92A2DD140}" type="slidenum">
              <a:rPr lang="en-US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Man from the Andes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FBD349-17FE-4400-AAB5-F74C35347753}" type="slidenum">
              <a:rPr lang="en-US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Tibetan man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DAAF77-EFC9-4233-9A8A-00DED0E23A58}" type="slidenum">
              <a:rPr lang="en-US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Nepalese woman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24C08D-6C5E-4A58-A534-BA0B1FA52CD9}" type="slidenum">
              <a:rPr lang="en-US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B377B-1726-4BD2-9ED2-F221DF5ADCE5}" type="slidenum">
              <a:rPr lang="en-US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57C571-4F8E-4715-8C08-2BDBAE12DFD1}" type="slidenum">
              <a:rPr lang="en-US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5.jpeg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6.png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erBackingColor.jpg"/>
          <p:cNvPicPr>
            <a:picLocks noChangeAspect="1"/>
          </p:cNvPicPr>
          <p:nvPr/>
        </p:nvPicPr>
        <p:blipFill>
          <a:blip r:embed="rId3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1E2E8-42B2-470D-B677-968C89B84BD3}" type="datetimeFigureOut">
              <a:rPr lang="en-US"/>
              <a:pPr>
                <a:defRPr/>
              </a:pPr>
              <a:t>11/10/09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8C310-E885-4903-A685-3E37F85BA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567DE-7301-4296-BED7-DECBD22C31DE}" type="datetimeFigureOut">
              <a:rPr lang="en-US"/>
              <a:pPr>
                <a:defRPr/>
              </a:pPr>
              <a:t>11/10/09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8C036-2E1A-40CA-8285-6981F8EBF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7242-76FD-4788-82CE-6713AD56E5DC}" type="datetimeFigureOut">
              <a:rPr lang="en-US"/>
              <a:pPr>
                <a:defRPr/>
              </a:pPr>
              <a:t>11/10/09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58F98-2756-4907-8373-99A240881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A778C-CA06-473B-9572-30A53B6466A2}" type="datetimeFigureOut">
              <a:rPr lang="en-US"/>
              <a:pPr>
                <a:defRPr/>
              </a:pPr>
              <a:t>11/10/09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79E60-D03C-4257-90D4-74849F049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ictureCaptionBacking.png"/>
          <p:cNvPicPr>
            <a:picLocks noChangeAspect="1"/>
          </p:cNvPicPr>
          <p:nvPr/>
        </p:nvPicPr>
        <p:blipFill>
          <a:blip r:embed="rId2"/>
          <a:srcRect l="52272" t="8888" r="5151" b="16566"/>
          <a:stretch>
            <a:fillRect/>
          </a:stretch>
        </p:blipFill>
        <p:spPr bwMode="auto">
          <a:xfrm>
            <a:off x="4594225" y="663575"/>
            <a:ext cx="38925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7A018-41D8-44B6-A38C-3F03D6FE06EF}" type="datetimeFigureOut">
              <a:rPr lang="en-US"/>
              <a:pPr>
                <a:defRPr/>
              </a:pPr>
              <a:t>11/10/09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8C1FB-AB9F-4638-A274-46D7DA467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913CF-BF34-4B90-80B0-D7BCF02F75BB}" type="datetimeFigureOut">
              <a:rPr lang="en-US"/>
              <a:pPr>
                <a:defRPr/>
              </a:pPr>
              <a:t>11/10/09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CB262-2EEC-4DD1-824B-972091159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D1214-89C9-40F0-AB48-A6F1C42AD8B0}" type="datetimeFigureOut">
              <a:rPr lang="en-US"/>
              <a:pPr>
                <a:defRPr/>
              </a:pPr>
              <a:t>11/10/09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4D397-85A7-46E6-A68A-275EC552F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A434C-DBDC-469B-9EFF-8F8AEBB7B1D6}" type="datetimeFigureOut">
              <a:rPr lang="en-US"/>
              <a:pPr>
                <a:defRPr/>
              </a:pPr>
              <a:t>11/10/09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6600-77FC-4BCF-A1DA-25B60CD35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itlePhotoBacking-r.png"/>
          <p:cNvPicPr>
            <a:picLocks noChangeAspect="1"/>
          </p:cNvPicPr>
          <p:nvPr/>
        </p:nvPicPr>
        <p:blipFill>
          <a:blip r:embed="rId3"/>
          <a:srcRect l="17352" t="9412" r="17500" b="32353"/>
          <a:stretch>
            <a:fillRect/>
          </a:stretch>
        </p:blipFill>
        <p:spPr bwMode="auto">
          <a:xfrm>
            <a:off x="1587500" y="646113"/>
            <a:ext cx="5956300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 rtlCol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5EEE7AB3-C00C-4C04-A8A8-020BB5B76492}" type="datetimeFigureOut">
              <a:rPr lang="en-US"/>
              <a:pPr>
                <a:defRPr/>
              </a:pPr>
              <a:t>11/10/09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C38E396E-0C04-4509-82F0-FB174CF9E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C3C586"/>
                </a:solidFill>
                <a:ea typeface="ＭＳ Ｐゴシック" pitchFamily="-123" charset="-128"/>
                <a:cs typeface="ＭＳ Ｐゴシック" pitchFamily="-123" charset="-128"/>
              </a:defRPr>
            </a:lvl1pPr>
          </a:lstStyle>
          <a:p>
            <a:fld id="{A7AA9C22-803D-4561-9952-FE5AD53234C5}" type="datetimeFigureOut">
              <a:rPr lang="en-US"/>
              <a:pPr/>
              <a:t>11/10/09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C3C586"/>
                </a:solidFill>
                <a:ea typeface="ＭＳ Ｐゴシック" pitchFamily="-123" charset="-128"/>
                <a:cs typeface="ＭＳ Ｐゴシック" pitchFamily="-123" charset="-12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C3C586"/>
                </a:solidFill>
                <a:ea typeface="ＭＳ Ｐゴシック" pitchFamily="-123" charset="-128"/>
                <a:cs typeface="ＭＳ Ｐゴシック" pitchFamily="-123" charset="-128"/>
              </a:defRPr>
            </a:lvl1pPr>
          </a:lstStyle>
          <a:p>
            <a:fld id="{34AFD442-E834-4C9F-9166-0F45B327CB2E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3D61A-E7D0-4EFA-BC38-D4497C7E0D01}" type="datetimeFigureOut">
              <a:rPr lang="en-US"/>
              <a:pPr>
                <a:defRPr/>
              </a:pPr>
              <a:t>11/10/09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9916B-9B36-43AB-A88A-87B645D7B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F5682-66BB-4CDA-99D1-14BBFA0C903E}" type="datetimeFigureOut">
              <a:rPr lang="en-US"/>
              <a:pPr>
                <a:defRPr/>
              </a:pPr>
              <a:t>11/10/09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5CC1C-4122-401C-B43D-B96CB5BD2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CAEBF-D02D-4099-94F3-5DBF1BD09484}" type="datetimeFigureOut">
              <a:rPr lang="en-US"/>
              <a:pPr>
                <a:defRPr/>
              </a:pPr>
              <a:t>11/10/09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150CD-28A1-4BF7-9AE2-F43DCEA12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F542-534F-45E0-9251-DD9E1EBA8110}" type="datetimeFigureOut">
              <a:rPr lang="en-US"/>
              <a:pPr>
                <a:defRPr/>
              </a:pPr>
              <a:t>11/10/09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964EA-B601-49FE-89B0-8C54FC0F6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9A578-2D0C-41F3-B652-10B62CC7B3EF}" type="datetimeFigureOut">
              <a:rPr lang="en-US"/>
              <a:pPr>
                <a:defRPr/>
              </a:pPr>
              <a:t>11/10/09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3424F-FC79-4066-B206-775302B15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25488" y="314325"/>
            <a:ext cx="7693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5488" y="1587500"/>
            <a:ext cx="7693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CE4B37D-5F60-477C-941D-A2C77191ED70}" type="datetimeFigureOut">
              <a:rPr lang="en-US"/>
              <a:pPr>
                <a:defRPr/>
              </a:pPr>
              <a:t>11/10/09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149911-01FC-4684-A368-FDEB09FBF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4" r:id="rId3"/>
    <p:sldLayoutId id="2147483755" r:id="rId4"/>
    <p:sldLayoutId id="2147483751" r:id="rId5"/>
    <p:sldLayoutId id="2147483750" r:id="rId6"/>
    <p:sldLayoutId id="2147483749" r:id="rId7"/>
    <p:sldLayoutId id="2147483748" r:id="rId8"/>
    <p:sldLayoutId id="2147483747" r:id="rId9"/>
    <p:sldLayoutId id="2147483746" r:id="rId10"/>
    <p:sldLayoutId id="2147483745" r:id="rId11"/>
    <p:sldLayoutId id="2147483744" r:id="rId12"/>
    <p:sldLayoutId id="2147483756" r:id="rId13"/>
    <p:sldLayoutId id="2147483743" r:id="rId14"/>
    <p:sldLayoutId id="2147483742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sto MT" pitchFamily="-123" charset="0"/>
          <a:ea typeface="ＭＳ Ｐゴシック" pitchFamily="-123" charset="-128"/>
          <a:cs typeface="ＭＳ Ｐゴシック" pitchFamily="-123" charset="-128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sto MT" pitchFamily="-123" charset="0"/>
          <a:ea typeface="ＭＳ Ｐゴシック" pitchFamily="-123" charset="-128"/>
          <a:cs typeface="ＭＳ Ｐゴシック" pitchFamily="-123" charset="-128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sto MT" pitchFamily="-123" charset="0"/>
          <a:ea typeface="ＭＳ Ｐゴシック" pitchFamily="-123" charset="-128"/>
          <a:cs typeface="ＭＳ Ｐゴシック" pitchFamily="-123" charset="-128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sto MT" pitchFamily="-123" charset="0"/>
          <a:ea typeface="ＭＳ Ｐゴシック" pitchFamily="-123" charset="-128"/>
          <a:cs typeface="ＭＳ Ｐゴシック" pitchFamily="-12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sto MT" pitchFamily="-123" charset="0"/>
          <a:ea typeface="ＭＳ Ｐゴシック" pitchFamily="-123" charset="-128"/>
          <a:cs typeface="ＭＳ Ｐゴシック" pitchFamily="-12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sto MT" pitchFamily="-123" charset="0"/>
          <a:ea typeface="ＭＳ Ｐゴシック" pitchFamily="-123" charset="-128"/>
          <a:cs typeface="ＭＳ Ｐゴシック" pitchFamily="-12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sto MT" pitchFamily="-123" charset="0"/>
          <a:ea typeface="ＭＳ Ｐゴシック" pitchFamily="-123" charset="-128"/>
          <a:cs typeface="ＭＳ Ｐゴシック" pitchFamily="-12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sto MT" pitchFamily="-123" charset="0"/>
          <a:ea typeface="ＭＳ Ｐゴシック" pitchFamily="-123" charset="-128"/>
          <a:cs typeface="ＭＳ Ｐゴシック" pitchFamily="-123" charset="-128"/>
        </a:defRPr>
      </a:lvl9pPr>
    </p:titleStyle>
    <p:bodyStyle>
      <a:lvl1pPr marL="457200" indent="-457200" algn="l" rtl="0" fontAlgn="base">
        <a:spcBef>
          <a:spcPts val="2400"/>
        </a:spcBef>
        <a:spcAft>
          <a:spcPct val="0"/>
        </a:spcAft>
        <a:buSzPct val="90000"/>
        <a:buFont typeface="Wingdings" pitchFamily="-123" charset="2"/>
        <a:buChar char="v"/>
        <a:defRPr sz="2400" kern="1200">
          <a:solidFill>
            <a:srgbClr val="404040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914400" indent="-457200" algn="l" rtl="0" fontAlgn="base">
        <a:spcBef>
          <a:spcPts val="1200"/>
        </a:spcBef>
        <a:spcAft>
          <a:spcPct val="0"/>
        </a:spcAft>
        <a:buClr>
          <a:srgbClr val="A6A6A6"/>
        </a:buClr>
        <a:buSzPct val="90000"/>
        <a:buFont typeface="Wingdings" pitchFamily="-123" charset="2"/>
        <a:buChar char="v"/>
        <a:defRPr sz="2200" kern="1200">
          <a:solidFill>
            <a:srgbClr val="404040"/>
          </a:solidFill>
          <a:latin typeface="+mn-lt"/>
          <a:ea typeface="ＭＳ Ｐゴシック" pitchFamily="-123" charset="-128"/>
          <a:cs typeface="+mn-cs"/>
        </a:defRPr>
      </a:lvl2pPr>
      <a:lvl3pPr marL="1263650" indent="-349250" algn="l" rtl="0" fontAlgn="base">
        <a:spcBef>
          <a:spcPts val="1200"/>
        </a:spcBef>
        <a:spcAft>
          <a:spcPct val="0"/>
        </a:spcAft>
        <a:buSzPct val="90000"/>
        <a:buFont typeface="Wingdings" pitchFamily="-123" charset="2"/>
        <a:buChar char="v"/>
        <a:defRPr sz="2000" kern="1200">
          <a:solidFill>
            <a:srgbClr val="404040"/>
          </a:solidFill>
          <a:latin typeface="+mn-lt"/>
          <a:ea typeface="ＭＳ Ｐゴシック" pitchFamily="-123" charset="-128"/>
          <a:cs typeface="+mn-cs"/>
        </a:defRPr>
      </a:lvl3pPr>
      <a:lvl4pPr marL="1600200" indent="-336550" algn="l" rtl="0" fontAlgn="base">
        <a:spcBef>
          <a:spcPts val="1200"/>
        </a:spcBef>
        <a:spcAft>
          <a:spcPct val="0"/>
        </a:spcAft>
        <a:buClr>
          <a:srgbClr val="A6A6A6"/>
        </a:buClr>
        <a:buSzPct val="90000"/>
        <a:buFont typeface="Wingdings" pitchFamily="-123" charset="2"/>
        <a:buChar char="v"/>
        <a:defRPr kern="1200">
          <a:solidFill>
            <a:srgbClr val="404040"/>
          </a:solidFill>
          <a:latin typeface="+mn-lt"/>
          <a:ea typeface="ＭＳ Ｐゴシック" pitchFamily="-123" charset="-128"/>
          <a:cs typeface="+mn-cs"/>
        </a:defRPr>
      </a:lvl4pPr>
      <a:lvl5pPr marL="2057400" indent="-457200" algn="l" rtl="0" fontAlgn="base">
        <a:spcBef>
          <a:spcPts val="1200"/>
        </a:spcBef>
        <a:spcAft>
          <a:spcPct val="0"/>
        </a:spcAft>
        <a:buSzPct val="90000"/>
        <a:buFont typeface="Wingdings" pitchFamily="-123" charset="2"/>
        <a:buChar char="v"/>
        <a:defRPr kern="1200">
          <a:solidFill>
            <a:srgbClr val="404040"/>
          </a:solidFill>
          <a:latin typeface="+mn-lt"/>
          <a:ea typeface="ＭＳ Ｐゴシック" pitchFamily="-12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qLQMupV3DL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738" y="1517650"/>
            <a:ext cx="5724525" cy="18478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Humans in Mountain Environments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738" y="3497263"/>
            <a:ext cx="5724525" cy="1008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Julie Malmberg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November 4,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04_birthweight_vs_altitud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913" y="1177925"/>
            <a:ext cx="7608887" cy="501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Hypothermia</a:t>
            </a:r>
          </a:p>
        </p:txBody>
      </p:sp>
      <p:pic>
        <p:nvPicPr>
          <p:cNvPr id="31746" name="Content Placeholder 5" descr="05_human_body_temp.jpg"/>
          <p:cNvPicPr>
            <a:picLocks noGrp="1" noChangeAspect="1"/>
          </p:cNvPicPr>
          <p:nvPr>
            <p:ph idx="1"/>
          </p:nvPr>
        </p:nvPicPr>
        <p:blipFill>
          <a:blip r:embed="rId3"/>
          <a:srcRect l="-21385" r="-2138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Content Placeholder 3" descr="06_vasoconstriction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7307" r="-17307"/>
          <a:stretch>
            <a:fillRect/>
          </a:stretch>
        </p:blipFill>
        <p:spPr>
          <a:xfrm>
            <a:off x="523875" y="1241425"/>
            <a:ext cx="8289925" cy="4926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Content Placeholder 3" descr="08_countercurrent_vessels.jpg"/>
          <p:cNvPicPr>
            <a:picLocks noGrp="1" noChangeAspect="1"/>
          </p:cNvPicPr>
          <p:nvPr>
            <p:ph idx="1"/>
          </p:nvPr>
        </p:nvPicPr>
        <p:blipFill>
          <a:blip r:embed="rId3"/>
          <a:srcRect l="-56471" r="-56471"/>
          <a:stretch>
            <a:fillRect/>
          </a:stretch>
        </p:blipFill>
        <p:spPr>
          <a:xfrm>
            <a:off x="525463" y="1035050"/>
            <a:ext cx="8618537" cy="5124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Content Placeholder 3" descr="09_countercurrent_humans.jpg"/>
          <p:cNvPicPr>
            <a:picLocks noGrp="1" noChangeAspect="1"/>
          </p:cNvPicPr>
          <p:nvPr>
            <p:ph idx="1"/>
          </p:nvPr>
        </p:nvPicPr>
        <p:blipFill>
          <a:blip r:embed="rId3"/>
          <a:srcRect l="-48285" r="-48285"/>
          <a:stretch>
            <a:fillRect/>
          </a:stretch>
        </p:blipFill>
        <p:spPr>
          <a:xfrm>
            <a:off x="725488" y="1239838"/>
            <a:ext cx="8277225" cy="4919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Content Placeholder 3" descr="10_insulation_graph.jpg"/>
          <p:cNvPicPr>
            <a:picLocks noGrp="1" noChangeAspect="1"/>
          </p:cNvPicPr>
          <p:nvPr>
            <p:ph idx="1"/>
          </p:nvPr>
        </p:nvPicPr>
        <p:blipFill>
          <a:blip r:embed="rId3"/>
          <a:srcRect l="-20467" r="-2046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Content Placeholder 3" descr="11_Epicanthal_fold.jpg"/>
          <p:cNvPicPr>
            <a:picLocks noGrp="1" noChangeAspect="1"/>
          </p:cNvPicPr>
          <p:nvPr>
            <p:ph idx="1"/>
          </p:nvPr>
        </p:nvPicPr>
        <p:blipFill>
          <a:blip r:embed="rId3"/>
          <a:srcRect l="-34720" r="-34720"/>
          <a:stretch>
            <a:fillRect/>
          </a:stretch>
        </p:blipFill>
        <p:spPr>
          <a:xfrm>
            <a:off x="725488" y="1444625"/>
            <a:ext cx="7932737" cy="471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Content Placeholder 3" descr="12_Andean_man.jpg"/>
          <p:cNvPicPr>
            <a:picLocks noGrp="1" noChangeAspect="1"/>
          </p:cNvPicPr>
          <p:nvPr>
            <p:ph idx="1"/>
          </p:nvPr>
        </p:nvPicPr>
        <p:blipFill>
          <a:blip r:embed="rId3"/>
          <a:srcRect l="-70534" r="-70534"/>
          <a:stretch>
            <a:fillRect/>
          </a:stretch>
        </p:blipFill>
        <p:spPr>
          <a:xfrm>
            <a:off x="-233363" y="531813"/>
            <a:ext cx="9829801" cy="5843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Content Placeholder 3" descr="13_tibetan_man.jpg"/>
          <p:cNvPicPr>
            <a:picLocks noGrp="1" noChangeAspect="1"/>
          </p:cNvPicPr>
          <p:nvPr>
            <p:ph idx="1"/>
          </p:nvPr>
        </p:nvPicPr>
        <p:blipFill>
          <a:blip r:embed="rId3"/>
          <a:srcRect l="-38428" r="-38428"/>
          <a:stretch>
            <a:fillRect/>
          </a:stretch>
        </p:blipFill>
        <p:spPr>
          <a:xfrm>
            <a:off x="0" y="314325"/>
            <a:ext cx="9831388" cy="5845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Content Placeholder 3" descr="14_himalayan_woman.jpg"/>
          <p:cNvPicPr>
            <a:picLocks noGrp="1" noChangeAspect="1"/>
          </p:cNvPicPr>
          <p:nvPr>
            <p:ph idx="1"/>
          </p:nvPr>
        </p:nvPicPr>
        <p:blipFill>
          <a:blip r:embed="rId3"/>
          <a:srcRect l="-62177" r="-62177"/>
          <a:stretch>
            <a:fillRect/>
          </a:stretch>
        </p:blipFill>
        <p:spPr>
          <a:xfrm>
            <a:off x="0" y="314325"/>
            <a:ext cx="9831388" cy="5845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Impacts of Mtn Environments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725488" y="1951038"/>
            <a:ext cx="7693025" cy="4572000"/>
          </a:xfrm>
        </p:spPr>
        <p:txBody>
          <a:bodyPr/>
          <a:lstStyle/>
          <a:p>
            <a:r>
              <a:rPr lang="en-US" smtClean="0"/>
              <a:t>Lack of oxygen</a:t>
            </a:r>
          </a:p>
          <a:p>
            <a:r>
              <a:rPr lang="en-US" smtClean="0"/>
              <a:t>Cold temperatures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Mountain Environments main impacts on people</a:t>
            </a:r>
          </a:p>
          <a:p>
            <a:pPr lvl="1"/>
            <a:r>
              <a:rPr lang="en-US" smtClean="0"/>
              <a:t>Lack of Oxygen</a:t>
            </a:r>
          </a:p>
          <a:p>
            <a:pPr lvl="2"/>
            <a:r>
              <a:rPr lang="en-US" smtClean="0"/>
              <a:t>Short term = altitude sickness</a:t>
            </a:r>
          </a:p>
          <a:p>
            <a:pPr lvl="2"/>
            <a:r>
              <a:rPr lang="en-US" smtClean="0"/>
              <a:t>Long term = physiological changes</a:t>
            </a:r>
          </a:p>
          <a:p>
            <a:pPr lvl="1"/>
            <a:r>
              <a:rPr lang="en-US" smtClean="0"/>
              <a:t>Cold Weather</a:t>
            </a:r>
          </a:p>
          <a:p>
            <a:pPr lvl="2"/>
            <a:r>
              <a:rPr lang="en-US" smtClean="0"/>
              <a:t>Short term = hypothermia – moderate to severe</a:t>
            </a:r>
          </a:p>
          <a:p>
            <a:pPr lvl="2"/>
            <a:r>
              <a:rPr lang="en-US" smtClean="0"/>
              <a:t>Long term = physiological changes</a:t>
            </a:r>
          </a:p>
          <a:p>
            <a:pPr lvl="1">
              <a:buFont typeface="Wingdings" pitchFamily="-123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Hypoxia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Definition = State when body is deprived of oxygen</a:t>
            </a:r>
          </a:p>
          <a:p>
            <a:r>
              <a:rPr lang="en-US" smtClean="0"/>
              <a:t>Generalized hypoxia is also known as “altitude sickness” or “acute mountain sickness”</a:t>
            </a:r>
          </a:p>
          <a:p>
            <a:r>
              <a:rPr lang="en-US" smtClean="0"/>
              <a:t>Ratio of oxygen does not change, but volume decreases with altitude</a:t>
            </a:r>
          </a:p>
          <a:p>
            <a:r>
              <a:rPr lang="en-US" smtClean="0"/>
              <a:t>Does not effect everyone equally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Change in Oxygen Volume with Altitude</a:t>
            </a:r>
          </a:p>
        </p:txBody>
      </p:sp>
      <p:pic>
        <p:nvPicPr>
          <p:cNvPr id="21506" name="Content Placeholder 3" descr="01_oxygen_altitude.jpg"/>
          <p:cNvPicPr>
            <a:picLocks noGrp="1" noChangeAspect="1"/>
          </p:cNvPicPr>
          <p:nvPr>
            <p:ph idx="1"/>
          </p:nvPr>
        </p:nvPicPr>
        <p:blipFill>
          <a:blip r:embed="rId3"/>
          <a:srcRect l="-32178" r="-32178"/>
          <a:stretch>
            <a:fillRect/>
          </a:stretch>
        </p:blipFill>
        <p:spPr>
          <a:xfrm>
            <a:off x="725488" y="1787525"/>
            <a:ext cx="769302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Symptoms of Hypoxia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Headaches, dizziness, confusion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Lack of appetite, nausea, vomiting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Fatigue, weakness, drowsiness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Swelling of hands, feet, face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Insomnia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Pins and needles in limbs/fingers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Shortness of breath during activity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Rapid Pulse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367338" y="1587500"/>
            <a:ext cx="3776662" cy="458311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Pulmonary Edema (fluid in lungs)</a:t>
            </a:r>
          </a:p>
          <a:p>
            <a:pPr lvl="1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Coughing</a:t>
            </a:r>
          </a:p>
          <a:p>
            <a:pPr lvl="1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Fever</a:t>
            </a:r>
          </a:p>
          <a:p>
            <a:pPr lvl="1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Shortness of  breath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Cerebral Edema</a:t>
            </a:r>
          </a:p>
          <a:p>
            <a:pPr lvl="1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Headache that does not get better with pain medication</a:t>
            </a:r>
          </a:p>
          <a:p>
            <a:pPr lvl="1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Unsteady gait</a:t>
            </a:r>
          </a:p>
          <a:p>
            <a:pPr lvl="1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Increased vomiting</a:t>
            </a:r>
          </a:p>
          <a:p>
            <a:pPr lvl="1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Gradual loss of consciousness</a:t>
            </a:r>
          </a:p>
          <a:p>
            <a:pPr lvl="1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v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Hypoxia Video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-123" charset="2"/>
              <a:buNone/>
            </a:pPr>
            <a:r>
              <a:rPr lang="en-US" smtClean="0">
                <a:hlinkClick r:id="rId3"/>
              </a:rPr>
              <a:t>High Altitude Training</a:t>
            </a:r>
            <a:r>
              <a:rPr lang="en-US" smtClean="0"/>
              <a:t> – 25,000 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7500"/>
            <a:ext cx="3776663" cy="4583113"/>
          </a:xfrm>
        </p:spPr>
        <p:txBody>
          <a:bodyPr/>
          <a:lstStyle/>
          <a:p>
            <a:r>
              <a:rPr lang="en-US" b="1" smtClean="0"/>
              <a:t>Descend!</a:t>
            </a:r>
          </a:p>
          <a:p>
            <a:r>
              <a:rPr lang="en-US" smtClean="0"/>
              <a:t>Avoid alcohol consumption</a:t>
            </a:r>
          </a:p>
          <a:p>
            <a:r>
              <a:rPr lang="en-US" smtClean="0"/>
              <a:t>Avoid strenuous activity</a:t>
            </a:r>
          </a:p>
          <a:p>
            <a:r>
              <a:rPr lang="en-US" smtClean="0"/>
              <a:t>Increase in altitude gradually (controlled ascent)</a:t>
            </a:r>
          </a:p>
          <a:p>
            <a:r>
              <a:rPr lang="en-US" smtClean="0"/>
              <a:t>Medication</a:t>
            </a:r>
          </a:p>
          <a:p>
            <a:pPr>
              <a:buFont typeface="Wingdings" pitchFamily="-123" charset="2"/>
              <a:buNone/>
            </a:pPr>
            <a:endParaRPr lang="en-US" smtClean="0"/>
          </a:p>
        </p:txBody>
      </p:sp>
      <p:sp>
        <p:nvSpPr>
          <p:cNvPr id="2457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7500"/>
            <a:ext cx="3776663" cy="4583113"/>
          </a:xfrm>
        </p:spPr>
        <p:txBody>
          <a:bodyPr/>
          <a:lstStyle/>
          <a:p>
            <a:r>
              <a:rPr lang="en-US" smtClean="0"/>
              <a:t>Supplemental oxygen</a:t>
            </a:r>
          </a:p>
          <a:p>
            <a:r>
              <a:rPr lang="en-US" smtClean="0"/>
              <a:t>Drink water</a:t>
            </a:r>
          </a:p>
          <a:p>
            <a:r>
              <a:rPr lang="en-US" smtClean="0"/>
              <a:t>Treatment in portable hyperbaric chamber</a:t>
            </a:r>
          </a:p>
          <a:p>
            <a:r>
              <a:rPr lang="en-US" smtClean="0"/>
              <a:t>Steroids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Long Term Impacts</a:t>
            </a:r>
          </a:p>
        </p:txBody>
      </p:sp>
      <p:pic>
        <p:nvPicPr>
          <p:cNvPr id="26626" name="Content Placeholder 6" descr="02_chestsize_altitude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-48383" r="-48383"/>
          <a:stretch>
            <a:fillRect/>
          </a:stretch>
        </p:blipFill>
        <p:spPr>
          <a:xfrm>
            <a:off x="0" y="1587500"/>
            <a:ext cx="769302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03_redbloodcell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6550" y="893763"/>
            <a:ext cx="361315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Venture">
    <a:dk1>
      <a:sysClr val="windowText" lastClr="000000"/>
    </a:dk1>
    <a:lt1>
      <a:sysClr val="window" lastClr="FFFFFF"/>
    </a:lt1>
    <a:dk2>
      <a:srgbClr val="738450"/>
    </a:dk2>
    <a:lt2>
      <a:srgbClr val="E8E9D1"/>
    </a:lt2>
    <a:accent1>
      <a:srgbClr val="9EB060"/>
    </a:accent1>
    <a:accent2>
      <a:srgbClr val="D09A08"/>
    </a:accent2>
    <a:accent3>
      <a:srgbClr val="F2EC86"/>
    </a:accent3>
    <a:accent4>
      <a:srgbClr val="824F1C"/>
    </a:accent4>
    <a:accent5>
      <a:srgbClr val="511818"/>
    </a:accent5>
    <a:accent6>
      <a:srgbClr val="553876"/>
    </a:accent6>
    <a:hlink>
      <a:srgbClr val="929547"/>
    </a:hlink>
    <a:folHlink>
      <a:srgbClr val="56633C"/>
    </a:folHlink>
  </a:clrScheme>
</a:themeOverride>
</file>

<file path=ppt/theme/themeOverride2.xml><?xml version="1.0" encoding="utf-8"?>
<a:themeOverride xmlns:a="http://schemas.openxmlformats.org/drawingml/2006/main">
  <a:clrScheme name="Venture">
    <a:dk1>
      <a:sysClr val="windowText" lastClr="000000"/>
    </a:dk1>
    <a:lt1>
      <a:sysClr val="window" lastClr="FFFFFF"/>
    </a:lt1>
    <a:dk2>
      <a:srgbClr val="738450"/>
    </a:dk2>
    <a:lt2>
      <a:srgbClr val="E8E9D1"/>
    </a:lt2>
    <a:accent1>
      <a:srgbClr val="9EB060"/>
    </a:accent1>
    <a:accent2>
      <a:srgbClr val="D09A08"/>
    </a:accent2>
    <a:accent3>
      <a:srgbClr val="F2EC86"/>
    </a:accent3>
    <a:accent4>
      <a:srgbClr val="824F1C"/>
    </a:accent4>
    <a:accent5>
      <a:srgbClr val="511818"/>
    </a:accent5>
    <a:accent6>
      <a:srgbClr val="553876"/>
    </a:accent6>
    <a:hlink>
      <a:srgbClr val="929547"/>
    </a:hlink>
    <a:folHlink>
      <a:srgbClr val="56633C"/>
    </a:folHlink>
  </a:clrScheme>
</a:themeOverride>
</file>

<file path=ppt/theme/themeOverride3.xml><?xml version="1.0" encoding="utf-8"?>
<a:themeOverride xmlns:a="http://schemas.openxmlformats.org/drawingml/2006/main">
  <a:clrScheme name="Venture">
    <a:dk1>
      <a:sysClr val="windowText" lastClr="000000"/>
    </a:dk1>
    <a:lt1>
      <a:sysClr val="window" lastClr="FFFFFF"/>
    </a:lt1>
    <a:dk2>
      <a:srgbClr val="738450"/>
    </a:dk2>
    <a:lt2>
      <a:srgbClr val="E8E9D1"/>
    </a:lt2>
    <a:accent1>
      <a:srgbClr val="9EB060"/>
    </a:accent1>
    <a:accent2>
      <a:srgbClr val="D09A08"/>
    </a:accent2>
    <a:accent3>
      <a:srgbClr val="F2EC86"/>
    </a:accent3>
    <a:accent4>
      <a:srgbClr val="824F1C"/>
    </a:accent4>
    <a:accent5>
      <a:srgbClr val="511818"/>
    </a:accent5>
    <a:accent6>
      <a:srgbClr val="553876"/>
    </a:accent6>
    <a:hlink>
      <a:srgbClr val="929547"/>
    </a:hlink>
    <a:folHlink>
      <a:srgbClr val="56633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61</TotalTime>
  <Words>220</Words>
  <Application>Microsoft Macintosh PowerPoint</Application>
  <PresentationFormat>On-screen Show (4:3)</PresentationFormat>
  <Paragraphs>69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Calisto MT</vt:lpstr>
      <vt:lpstr>ＭＳ Ｐゴシック</vt:lpstr>
      <vt:lpstr>Arial</vt:lpstr>
      <vt:lpstr>Wingdings</vt:lpstr>
      <vt:lpstr>Calibri</vt:lpstr>
      <vt:lpstr>Venture</vt:lpstr>
      <vt:lpstr>Humans in Mountain Environments</vt:lpstr>
      <vt:lpstr>Impacts of Mtn Environments</vt:lpstr>
      <vt:lpstr>Hypoxia</vt:lpstr>
      <vt:lpstr>Change in Oxygen Volume with Altitude</vt:lpstr>
      <vt:lpstr>Symptoms of Hypoxia</vt:lpstr>
      <vt:lpstr>Hypoxia Video</vt:lpstr>
      <vt:lpstr>Treatment</vt:lpstr>
      <vt:lpstr>Long Term Impacts</vt:lpstr>
      <vt:lpstr>PowerPoint Presentation</vt:lpstr>
      <vt:lpstr>PowerPoint Presentation</vt:lpstr>
      <vt:lpstr>Hypothermia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</vt:lpstr>
    </vt:vector>
  </TitlesOfParts>
  <Company>University of Colorado at Boulder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Humans in Mountain Environments</dc:title>
  <dc:creator>Julie Malmberg</dc:creator>
  <cp:lastModifiedBy>Mark Williams</cp:lastModifiedBy>
  <cp:revision>4</cp:revision>
  <dcterms:created xsi:type="dcterms:W3CDTF">2009-11-09T19:13:28Z</dcterms:created>
  <dcterms:modified xsi:type="dcterms:W3CDTF">2009-11-10T18:51:15Z</dcterms:modified>
</cp:coreProperties>
</file>