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78"/>
  </p:notesMasterIdLst>
  <p:sldIdLst>
    <p:sldId id="256" r:id="rId2"/>
    <p:sldId id="518" r:id="rId3"/>
    <p:sldId id="308" r:id="rId4"/>
    <p:sldId id="309" r:id="rId5"/>
    <p:sldId id="310" r:id="rId6"/>
    <p:sldId id="311" r:id="rId7"/>
    <p:sldId id="295"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519"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520" r:id="rId47"/>
    <p:sldId id="521" r:id="rId48"/>
    <p:sldId id="522" r:id="rId49"/>
    <p:sldId id="360" r:id="rId50"/>
    <p:sldId id="349" r:id="rId51"/>
    <p:sldId id="350" r:id="rId52"/>
    <p:sldId id="351" r:id="rId53"/>
    <p:sldId id="352" r:id="rId54"/>
    <p:sldId id="353" r:id="rId55"/>
    <p:sldId id="354" r:id="rId56"/>
    <p:sldId id="355" r:id="rId57"/>
    <p:sldId id="356" r:id="rId58"/>
    <p:sldId id="357" r:id="rId59"/>
    <p:sldId id="358" r:id="rId60"/>
    <p:sldId id="517" r:id="rId61"/>
    <p:sldId id="359" r:id="rId62"/>
    <p:sldId id="361" r:id="rId63"/>
    <p:sldId id="362" r:id="rId64"/>
    <p:sldId id="363" r:id="rId65"/>
    <p:sldId id="523" r:id="rId66"/>
    <p:sldId id="364" r:id="rId67"/>
    <p:sldId id="365" r:id="rId68"/>
    <p:sldId id="366" r:id="rId69"/>
    <p:sldId id="367" r:id="rId70"/>
    <p:sldId id="368" r:id="rId71"/>
    <p:sldId id="369" r:id="rId72"/>
    <p:sldId id="370" r:id="rId73"/>
    <p:sldId id="371" r:id="rId74"/>
    <p:sldId id="372" r:id="rId75"/>
    <p:sldId id="373" r:id="rId76"/>
    <p:sldId id="374"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7577F"/>
    <a:srgbClr val="DE9AB2"/>
    <a:srgbClr val="C9622F"/>
    <a:srgbClr val="91337F"/>
    <a:srgbClr val="A2365D"/>
    <a:srgbClr val="669900"/>
    <a:srgbClr val="0E28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6" d="100"/>
          <a:sy n="66" d="100"/>
        </p:scale>
        <p:origin x="-143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mn-cs"/>
              </a:defRPr>
            </a:lvl1pPr>
          </a:lstStyle>
          <a:p>
            <a:pPr>
              <a:defRPr/>
            </a:pPr>
            <a:fld id="{2E193DE2-F017-044A-B84E-A4AF590016AB}" type="datetimeFigureOut">
              <a:rPr lang="en-US"/>
              <a:pPr>
                <a:defRPr/>
              </a:pPr>
              <a:t>1/31/15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mn-cs"/>
              </a:defRPr>
            </a:lvl1pPr>
          </a:lstStyle>
          <a:p>
            <a:pPr>
              <a:defRPr/>
            </a:pPr>
            <a:fld id="{5CBBF3B5-9EDD-B541-8851-334DA46EE270}" type="slidenum">
              <a:rPr lang="en-US"/>
              <a:pPr>
                <a:defRPr/>
              </a:pPr>
              <a:t>‹#›</a:t>
            </a:fld>
            <a:endParaRPr lang="en-US"/>
          </a:p>
        </p:txBody>
      </p:sp>
    </p:spTree>
    <p:extLst>
      <p:ext uri="{BB962C8B-B14F-4D97-AF65-F5344CB8AC3E}">
        <p14:creationId xmlns:p14="http://schemas.microsoft.com/office/powerpoint/2010/main" val="3315208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18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18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18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18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sz="18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7"/>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6"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7" name="Rectangle 9"/>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A23DEE38-53DE-C541-90A3-AD8C0B24292D}" type="datetimeFigureOut">
              <a:rPr lang="en-US"/>
              <a:pPr>
                <a:defRPr/>
              </a:pPr>
              <a:t>1/31/15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BE5062C3-3D6F-464E-BAA4-7B7592B9D07E}" type="slidenum">
              <a:rPr lang="en-US"/>
              <a:pPr>
                <a:defRPr/>
              </a:pPr>
              <a:t>‹#›</a:t>
            </a:fld>
            <a:endParaRPr lang="en-US"/>
          </a:p>
        </p:txBody>
      </p:sp>
    </p:spTree>
    <p:extLst>
      <p:ext uri="{BB962C8B-B14F-4D97-AF65-F5344CB8AC3E}">
        <p14:creationId xmlns:p14="http://schemas.microsoft.com/office/powerpoint/2010/main" val="10253311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7"/>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6"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7"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Rectangle 9"/>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11" name="Straight Connector 10"/>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Oval 12"/>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p:txBody>
          <a:bodyPr/>
          <a:lstStyle>
            <a:lvl1pPr>
              <a:defRPr smtClean="0"/>
            </a:lvl1pPr>
          </a:lstStyle>
          <a:p>
            <a:pPr>
              <a:defRPr/>
            </a:pPr>
            <a:fld id="{94DAE238-E087-5F4B-923A-C0E56BCAD231}" type="datetimeFigureOut">
              <a:rPr lang="en-US"/>
              <a:pPr>
                <a:defRPr/>
              </a:pPr>
              <a:t>1/31/15</a:t>
            </a:fld>
            <a:endParaRPr 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A8604C17-CFDF-1849-832B-FB37726D0966}" type="slidenum">
              <a:rPr lang="en-US"/>
              <a:pPr>
                <a:defRPr/>
              </a:pPr>
              <a:t>‹#›</a:t>
            </a:fld>
            <a:endParaRPr lang="en-US"/>
          </a:p>
        </p:txBody>
      </p:sp>
    </p:spTree>
    <p:extLst>
      <p:ext uri="{BB962C8B-B14F-4D97-AF65-F5344CB8AC3E}">
        <p14:creationId xmlns:p14="http://schemas.microsoft.com/office/powerpoint/2010/main" val="22273830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4" name="Rectangle 7"/>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6"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7" name="Rectangle 6"/>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sz="1800" dirty="0">
              <a:latin typeface="+mn-lt"/>
              <a:ea typeface="+mn-ea"/>
              <a:cs typeface="+mn-cs"/>
            </a:endParaRPr>
          </a:p>
        </p:txBody>
      </p:sp>
      <p:sp>
        <p:nvSpPr>
          <p:cNvPr id="9" name="Straight Connector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sz="1800">
              <a:latin typeface="+mn-lt"/>
              <a:ea typeface="+mn-ea"/>
              <a:cs typeface="+mn-cs"/>
            </a:endParaRPr>
          </a:p>
        </p:txBody>
      </p:sp>
      <p:sp>
        <p:nvSpPr>
          <p:cNvPr id="10" name="Oval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Oval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2"/>
          <p:cNvSpPr>
            <a:spLocks noGrp="1"/>
          </p:cNvSpPr>
          <p:nvPr>
            <p:ph type="dt" sz="half" idx="10"/>
          </p:nvPr>
        </p:nvSpPr>
        <p:spPr/>
        <p:txBody>
          <a:bodyPr/>
          <a:lstStyle>
            <a:lvl1pPr>
              <a:defRPr smtClean="0"/>
            </a:lvl1pPr>
          </a:lstStyle>
          <a:p>
            <a:pPr>
              <a:defRPr/>
            </a:pPr>
            <a:fld id="{F65317BF-11B1-0940-92C5-0481912BC26F}" type="datetimeFigureOut">
              <a:rPr lang="en-US"/>
              <a:pPr>
                <a:defRPr/>
              </a:pPr>
              <a:t>1/31/15</a:t>
            </a:fld>
            <a:endParaRPr lang="en-US"/>
          </a:p>
        </p:txBody>
      </p:sp>
      <p:sp>
        <p:nvSpPr>
          <p:cNvPr id="13" name="Footer Placeholder 3"/>
          <p:cNvSpPr>
            <a:spLocks noGrp="1"/>
          </p:cNvSpPr>
          <p:nvPr>
            <p:ph type="ftr" sz="quarter" idx="11"/>
          </p:nvPr>
        </p:nvSpPr>
        <p:spPr/>
        <p:txBody>
          <a:bodyPr/>
          <a:lstStyle>
            <a:lvl1pPr>
              <a:defRPr/>
            </a:lvl1pPr>
          </a:lstStyle>
          <a:p>
            <a:pPr>
              <a:defRPr/>
            </a:pPr>
            <a:endParaRPr lang="en-US"/>
          </a:p>
        </p:txBody>
      </p:sp>
      <p:sp>
        <p:nvSpPr>
          <p:cNvPr id="14" name="Slide Number Placeholder 4"/>
          <p:cNvSpPr>
            <a:spLocks noGrp="1"/>
          </p:cNvSpPr>
          <p:nvPr>
            <p:ph type="sldNum" sz="quarter" idx="12"/>
          </p:nvPr>
        </p:nvSpPr>
        <p:spPr/>
        <p:txBody>
          <a:bodyPr/>
          <a:lstStyle>
            <a:lvl1pPr>
              <a:defRPr smtClean="0"/>
            </a:lvl1pPr>
          </a:lstStyle>
          <a:p>
            <a:pPr>
              <a:defRPr/>
            </a:pPr>
            <a:fld id="{D6427033-39AD-3445-906A-71979240319C}" type="slidenum">
              <a:rPr lang="en-US"/>
              <a:pPr>
                <a:defRPr/>
              </a:pPr>
              <a:t>‹#›</a:t>
            </a:fld>
            <a:endParaRPr lang="en-US"/>
          </a:p>
        </p:txBody>
      </p:sp>
    </p:spTree>
    <p:extLst>
      <p:ext uri="{BB962C8B-B14F-4D97-AF65-F5344CB8AC3E}">
        <p14:creationId xmlns:p14="http://schemas.microsoft.com/office/powerpoint/2010/main" val="2532220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2"/>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latin typeface="Georgia" charset="0"/>
                <a:cs typeface="+mn-cs"/>
              </a:defRPr>
            </a:lvl1pPr>
          </a:lstStyle>
          <a:p>
            <a:pPr>
              <a:defRPr/>
            </a:pPr>
            <a:fld id="{336B8D03-2605-9546-AFC7-09F82F896628}" type="datetimeFigureOut">
              <a:rPr lang="en-US"/>
              <a:pPr>
                <a:defRPr/>
              </a:pPr>
              <a:t>1/31/15</a:t>
            </a:fld>
            <a:endParaRPr lang="en-US"/>
          </a:p>
        </p:txBody>
      </p:sp>
      <p:sp>
        <p:nvSpPr>
          <p:cNvPr id="21" name="Footer Placeholder 3"/>
          <p:cNvSpPr>
            <a:spLocks noGrp="1"/>
          </p:cNvSpPr>
          <p:nvPr>
            <p:ph type="ftr" sz="quarter" idx="3"/>
          </p:nvPr>
        </p:nvSpPr>
        <p:spPr>
          <a:xfrm>
            <a:off x="304800" y="6410325"/>
            <a:ext cx="3581400" cy="366713"/>
          </a:xfrm>
          <a:prstGeom prst="rect">
            <a:avLst/>
          </a:prstGeom>
        </p:spPr>
        <p:txBody>
          <a:bodyPr vert="horz"/>
          <a:lstStyle>
            <a:lvl1pPr fontAlgn="auto">
              <a:spcBef>
                <a:spcPts val="0"/>
              </a:spcBef>
              <a:spcAft>
                <a:spcPts val="0"/>
              </a:spcAft>
              <a:defRPr sz="1200">
                <a:solidFill>
                  <a:srgbClr val="FFFFFF"/>
                </a:solidFill>
                <a:latin typeface="+mn-lt"/>
                <a:ea typeface="+mn-ea"/>
                <a:cs typeface="+mn-cs"/>
              </a:defRPr>
            </a:lvl1pPr>
          </a:lstStyle>
          <a:p>
            <a:pPr>
              <a:defRPr/>
            </a:pPr>
            <a:endParaRPr lang="en-US"/>
          </a:p>
        </p:txBody>
      </p:sp>
      <p:sp>
        <p:nvSpPr>
          <p:cNvPr id="22" name="Slide Number Placeholder 4"/>
          <p:cNvSpPr>
            <a:spLocks noGrp="1"/>
          </p:cNvSpPr>
          <p:nvPr>
            <p:ph type="sldNum" sz="quarter" idx="4"/>
          </p:nvPr>
        </p:nvSpPr>
        <p:spPr>
          <a:xfrm>
            <a:off x="4343400" y="1036638"/>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C35E2E"/>
                </a:solidFill>
                <a:latin typeface="Georgia" charset="0"/>
                <a:cs typeface="+mn-cs"/>
              </a:defRPr>
            </a:lvl1pPr>
          </a:lstStyle>
          <a:p>
            <a:pPr>
              <a:defRPr/>
            </a:pPr>
            <a:fld id="{AC592142-CCFE-1D4C-BF26-38E900DF5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Lst>
  <p:txStyles>
    <p:titleStyle>
      <a:lvl1pPr algn="ctr" rtl="0" eaLnBrk="0" fontAlgn="base" hangingPunct="0">
        <a:spcBef>
          <a:spcPct val="0"/>
        </a:spcBef>
        <a:spcAft>
          <a:spcPct val="0"/>
        </a:spcAft>
        <a:defRPr sz="3300" kern="1200">
          <a:solidFill>
            <a:srgbClr val="C35E2E"/>
          </a:solidFill>
          <a:latin typeface="Arial" charset="0"/>
          <a:ea typeface="+mj-ea"/>
          <a:cs typeface="ＭＳ Ｐゴシック" charset="0"/>
        </a:defRPr>
      </a:lvl1pPr>
      <a:lvl2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5pPr>
      <a:lvl6pPr marL="457200" algn="ctr" rtl="0" fontAlgn="base">
        <a:spcBef>
          <a:spcPct val="0"/>
        </a:spcBef>
        <a:spcAft>
          <a:spcPct val="0"/>
        </a:spcAft>
        <a:defRPr sz="3300">
          <a:solidFill>
            <a:srgbClr val="C35E2E"/>
          </a:solidFill>
          <a:latin typeface="Georgia" pitchFamily="18" charset="0"/>
        </a:defRPr>
      </a:lvl6pPr>
      <a:lvl7pPr marL="914400" algn="ctr" rtl="0" fontAlgn="base">
        <a:spcBef>
          <a:spcPct val="0"/>
        </a:spcBef>
        <a:spcAft>
          <a:spcPct val="0"/>
        </a:spcAft>
        <a:defRPr sz="3300">
          <a:solidFill>
            <a:srgbClr val="C35E2E"/>
          </a:solidFill>
          <a:latin typeface="Georgia" pitchFamily="18" charset="0"/>
        </a:defRPr>
      </a:lvl7pPr>
      <a:lvl8pPr marL="1371600" algn="ctr" rtl="0" fontAlgn="base">
        <a:spcBef>
          <a:spcPct val="0"/>
        </a:spcBef>
        <a:spcAft>
          <a:spcPct val="0"/>
        </a:spcAft>
        <a:defRPr sz="3300">
          <a:solidFill>
            <a:srgbClr val="C35E2E"/>
          </a:solidFill>
          <a:latin typeface="Georgia" pitchFamily="18" charset="0"/>
        </a:defRPr>
      </a:lvl8pPr>
      <a:lvl9pPr marL="1828800" algn="ctr" rtl="0" fontAlgn="base">
        <a:spcBef>
          <a:spcPct val="0"/>
        </a:spcBef>
        <a:spcAft>
          <a:spcPct val="0"/>
        </a:spcAft>
        <a:defRPr sz="3300">
          <a:solidFill>
            <a:srgbClr val="C35E2E"/>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Arial" charset="0"/>
          <a:ea typeface="+mn-ea"/>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DE6C36"/>
        </a:buClr>
        <a:buSzPct val="75000"/>
        <a:buFont typeface="Wingdings 2" charset="0"/>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F9B639"/>
        </a:buClr>
        <a:buSzPct val="70000"/>
        <a:buFont typeface="Wingdings" charset="0"/>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CF6DA4"/>
        </a:buClr>
        <a:buChar char="•"/>
        <a:defRPr sz="2000"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819400"/>
            <a:ext cx="6400800" cy="1752600"/>
          </a:xfrm>
        </p:spPr>
        <p:txBody>
          <a:bodyPr>
            <a:normAutofit/>
          </a:bodyPr>
          <a:lstStyle/>
          <a:p>
            <a:pPr eaLnBrk="1" hangingPunct="1">
              <a:defRPr/>
            </a:pPr>
            <a:r>
              <a:rPr lang="en-US" sz="2800" b="0" cap="none">
                <a:solidFill>
                  <a:srgbClr val="91337F"/>
                </a:solidFill>
                <a:latin typeface="Georgia" charset="0"/>
                <a:cs typeface="+mn-cs"/>
              </a:rPr>
              <a:t>Mark Williams, CU-Boulder</a:t>
            </a:r>
            <a:endParaRPr lang="en-US" cap="none">
              <a:solidFill>
                <a:srgbClr val="91337F"/>
              </a:solidFill>
              <a:latin typeface="Georgia" charset="0"/>
              <a:cs typeface="+mn-cs"/>
            </a:endParaRPr>
          </a:p>
        </p:txBody>
      </p:sp>
      <p:sp>
        <p:nvSpPr>
          <p:cNvPr id="6146" name="Title 1"/>
          <p:cNvSpPr>
            <a:spLocks noGrp="1"/>
          </p:cNvSpPr>
          <p:nvPr>
            <p:ph type="ctrTitle"/>
          </p:nvPr>
        </p:nvSpPr>
        <p:spPr/>
        <p:txBody>
          <a:bodyPr/>
          <a:lstStyle/>
          <a:p>
            <a:pPr eaLnBrk="1" hangingPunct="1"/>
            <a:r>
              <a:rPr lang="en-US">
                <a:latin typeface="Georgia" charset="0"/>
                <a:ea typeface="ＭＳ Ｐゴシック" charset="0"/>
              </a:rPr>
              <a:t>Introduction to Isotopes</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3727450"/>
            <a:ext cx="3302000" cy="2476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8" name="Picture 9" descr="iso_carto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2260600"/>
            <a:ext cx="39084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lnSpc>
                <a:spcPct val="85000"/>
              </a:lnSpc>
              <a:defRPr/>
            </a:pPr>
            <a:r>
              <a:rPr lang="en-US" sz="4400" b="1">
                <a:solidFill>
                  <a:srgbClr val="CC3300"/>
                </a:solidFill>
                <a:latin typeface="Times New Roman" charset="0"/>
                <a:cs typeface="+mn-cs"/>
              </a:rPr>
              <a:t>Environmental Isotopes</a:t>
            </a:r>
          </a:p>
        </p:txBody>
      </p:sp>
      <p:sp>
        <p:nvSpPr>
          <p:cNvPr id="134148" name="Rectangle 4"/>
          <p:cNvSpPr>
            <a:spLocks noChangeArrowheads="1"/>
          </p:cNvSpPr>
          <p:nvPr/>
        </p:nvSpPr>
        <p:spPr bwMode="auto">
          <a:xfrm>
            <a:off x="5029200" y="2209800"/>
            <a:ext cx="29718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Radioactive Isotopes</a:t>
            </a:r>
          </a:p>
        </p:txBody>
      </p:sp>
      <p:sp>
        <p:nvSpPr>
          <p:cNvPr id="134149" name="Rectangle 5"/>
          <p:cNvSpPr>
            <a:spLocks noChangeArrowheads="1"/>
          </p:cNvSpPr>
          <p:nvPr/>
        </p:nvSpPr>
        <p:spPr bwMode="auto">
          <a:xfrm>
            <a:off x="609600" y="2209800"/>
            <a:ext cx="29718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cs typeface="+mn-cs"/>
              </a:rPr>
              <a:t>Stable Isotopes</a:t>
            </a:r>
          </a:p>
        </p:txBody>
      </p:sp>
      <p:sp>
        <p:nvSpPr>
          <p:cNvPr id="134150" name="Line 6"/>
          <p:cNvSpPr>
            <a:spLocks noChangeShapeType="1"/>
          </p:cNvSpPr>
          <p:nvPr/>
        </p:nvSpPr>
        <p:spPr bwMode="auto">
          <a:xfrm>
            <a:off x="4267200" y="12192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151" name="Line 7"/>
          <p:cNvSpPr>
            <a:spLocks noChangeShapeType="1"/>
          </p:cNvSpPr>
          <p:nvPr/>
        </p:nvSpPr>
        <p:spPr bwMode="auto">
          <a:xfrm>
            <a:off x="4267200" y="1676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152" name="Line 8"/>
          <p:cNvSpPr>
            <a:spLocks noChangeShapeType="1"/>
          </p:cNvSpPr>
          <p:nvPr/>
        </p:nvSpPr>
        <p:spPr bwMode="auto">
          <a:xfrm>
            <a:off x="6400800" y="1676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153" name="Line 9"/>
          <p:cNvSpPr>
            <a:spLocks noChangeShapeType="1"/>
          </p:cNvSpPr>
          <p:nvPr/>
        </p:nvSpPr>
        <p:spPr bwMode="auto">
          <a:xfrm flipH="1">
            <a:off x="2362200" y="16764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154" name="Line 10"/>
          <p:cNvSpPr>
            <a:spLocks noChangeShapeType="1"/>
          </p:cNvSpPr>
          <p:nvPr/>
        </p:nvSpPr>
        <p:spPr bwMode="auto">
          <a:xfrm>
            <a:off x="2362200" y="1676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34155" name="Text Box 11"/>
          <p:cNvSpPr txBox="1">
            <a:spLocks noChangeArrowheads="1"/>
          </p:cNvSpPr>
          <p:nvPr/>
        </p:nvSpPr>
        <p:spPr bwMode="auto">
          <a:xfrm>
            <a:off x="381000" y="4267200"/>
            <a:ext cx="4114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FF5050"/>
                </a:solidFill>
                <a:cs typeface="+mn-cs"/>
              </a:rPr>
              <a:t>Do not decay spontaneously (stable over time)</a:t>
            </a:r>
          </a:p>
          <a:p>
            <a:pPr>
              <a:spcBef>
                <a:spcPct val="50000"/>
              </a:spcBef>
              <a:defRPr/>
            </a:pPr>
            <a:r>
              <a:rPr lang="en-US" sz="1800" b="1">
                <a:solidFill>
                  <a:srgbClr val="FF5050"/>
                </a:solidFill>
                <a:cs typeface="+mn-cs"/>
              </a:rPr>
              <a:t>Examples: </a:t>
            </a:r>
            <a:r>
              <a:rPr lang="en-US" sz="1800" b="1" baseline="30000">
                <a:solidFill>
                  <a:srgbClr val="FF5050"/>
                </a:solidFill>
                <a:cs typeface="+mn-cs"/>
              </a:rPr>
              <a:t>18</a:t>
            </a:r>
            <a:r>
              <a:rPr lang="en-US" sz="1800" b="1">
                <a:solidFill>
                  <a:srgbClr val="FF5050"/>
                </a:solidFill>
                <a:cs typeface="+mn-cs"/>
              </a:rPr>
              <a:t>O, </a:t>
            </a:r>
            <a:r>
              <a:rPr lang="en-US" sz="1800" b="1" baseline="30000">
                <a:solidFill>
                  <a:srgbClr val="FF5050"/>
                </a:solidFill>
                <a:cs typeface="+mn-cs"/>
              </a:rPr>
              <a:t>2</a:t>
            </a:r>
            <a:r>
              <a:rPr lang="en-US" sz="1800" b="1">
                <a:solidFill>
                  <a:srgbClr val="FF5050"/>
                </a:solidFill>
                <a:cs typeface="+mn-cs"/>
              </a:rPr>
              <a:t>H, </a:t>
            </a:r>
            <a:r>
              <a:rPr lang="en-US" sz="1800" b="1" baseline="30000">
                <a:solidFill>
                  <a:srgbClr val="FF5050"/>
                </a:solidFill>
                <a:cs typeface="+mn-cs"/>
              </a:rPr>
              <a:t>13</a:t>
            </a:r>
            <a:r>
              <a:rPr lang="en-US" sz="1800" b="1">
                <a:solidFill>
                  <a:srgbClr val="FF5050"/>
                </a:solidFill>
                <a:cs typeface="+mn-cs"/>
              </a:rPr>
              <a:t>C</a:t>
            </a:r>
          </a:p>
        </p:txBody>
      </p:sp>
      <p:sp>
        <p:nvSpPr>
          <p:cNvPr id="134156" name="Text Box 12"/>
          <p:cNvSpPr txBox="1">
            <a:spLocks noChangeArrowheads="1"/>
          </p:cNvSpPr>
          <p:nvPr/>
        </p:nvSpPr>
        <p:spPr bwMode="auto">
          <a:xfrm>
            <a:off x="4953000" y="4267200"/>
            <a:ext cx="3581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FF5050"/>
                </a:solidFill>
                <a:cs typeface="+mn-cs"/>
              </a:rPr>
              <a:t>Emit alpha and beta particles and decay over time</a:t>
            </a:r>
          </a:p>
          <a:p>
            <a:pPr>
              <a:spcBef>
                <a:spcPct val="50000"/>
              </a:spcBef>
              <a:defRPr/>
            </a:pPr>
            <a:r>
              <a:rPr lang="en-US" sz="1800" b="1">
                <a:solidFill>
                  <a:srgbClr val="FF5050"/>
                </a:solidFill>
                <a:cs typeface="+mn-cs"/>
              </a:rPr>
              <a:t>Examples: </a:t>
            </a:r>
            <a:r>
              <a:rPr lang="en-US" sz="1800" b="1" baseline="30000">
                <a:solidFill>
                  <a:srgbClr val="FF5050"/>
                </a:solidFill>
                <a:cs typeface="+mn-cs"/>
              </a:rPr>
              <a:t>3</a:t>
            </a:r>
            <a:r>
              <a:rPr lang="en-US" sz="1800" b="1">
                <a:solidFill>
                  <a:srgbClr val="FF5050"/>
                </a:solidFill>
                <a:cs typeface="+mn-cs"/>
              </a:rPr>
              <a:t>H (Tritium), </a:t>
            </a:r>
            <a:r>
              <a:rPr lang="en-US" sz="1800" b="1" baseline="30000">
                <a:solidFill>
                  <a:srgbClr val="FF5050"/>
                </a:solidFill>
                <a:cs typeface="+mn-cs"/>
              </a:rPr>
              <a:t>14</a:t>
            </a:r>
            <a:r>
              <a:rPr lang="en-US" sz="1800" b="1">
                <a:solidFill>
                  <a:srgbClr val="FF5050"/>
                </a:solidFill>
                <a:cs typeface="+mn-cs"/>
              </a:rPr>
              <a:t>C</a:t>
            </a:r>
          </a:p>
        </p:txBody>
      </p:sp>
      <p:sp>
        <p:nvSpPr>
          <p:cNvPr id="134157" name="Text Box 13"/>
          <p:cNvSpPr txBox="1">
            <a:spLocks noChangeArrowheads="1"/>
          </p:cNvSpPr>
          <p:nvPr/>
        </p:nvSpPr>
        <p:spPr bwMode="auto">
          <a:xfrm>
            <a:off x="1066800" y="5867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u="sng">
                <a:cs typeface="+mn-cs"/>
              </a:rPr>
              <a:t>Used as Tracers</a:t>
            </a:r>
          </a:p>
        </p:txBody>
      </p:sp>
      <p:sp>
        <p:nvSpPr>
          <p:cNvPr id="134158" name="Text Box 14"/>
          <p:cNvSpPr txBox="1">
            <a:spLocks noChangeArrowheads="1"/>
          </p:cNvSpPr>
          <p:nvPr/>
        </p:nvSpPr>
        <p:spPr bwMode="auto">
          <a:xfrm>
            <a:off x="5257800" y="5791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u="sng">
                <a:cs typeface="+mn-cs"/>
              </a:rPr>
              <a:t>Used for Dating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4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4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utoUpdateAnimBg="0"/>
      <p:bldP spid="134156" grpId="0" autoUpdateAnimBg="0"/>
      <p:bldP spid="134157" grpId="0" autoUpdateAnimBg="0"/>
      <p:bldP spid="13415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r>
              <a:rPr lang="en-US" b="1">
                <a:solidFill>
                  <a:srgbClr val="C9622F"/>
                </a:solidFill>
                <a:latin typeface="Georgia" charset="0"/>
                <a:ea typeface="ＭＳ Ｐゴシック" charset="0"/>
              </a:rPr>
              <a:t>What are isotopes good for?</a:t>
            </a:r>
            <a:endParaRPr lang="en-US">
              <a:solidFill>
                <a:srgbClr val="FF3300"/>
              </a:solidFill>
              <a:latin typeface="Georgia" charset="0"/>
              <a:ea typeface="ＭＳ Ｐゴシック" charset="0"/>
            </a:endParaRPr>
          </a:p>
        </p:txBody>
      </p:sp>
      <p:sp>
        <p:nvSpPr>
          <p:cNvPr id="24578" name="Rectangle 4"/>
          <p:cNvSpPr>
            <a:spLocks noGrp="1"/>
          </p:cNvSpPr>
          <p:nvPr>
            <p:ph type="body" sz="half" idx="4294967295"/>
          </p:nvPr>
        </p:nvSpPr>
        <p:spPr>
          <a:xfrm>
            <a:off x="4645025" y="1524000"/>
            <a:ext cx="4191000" cy="4598988"/>
          </a:xfrm>
        </p:spPr>
        <p:txBody>
          <a:bodyPr/>
          <a:lstStyle/>
          <a:p>
            <a:r>
              <a:rPr lang="en-US" sz="2300">
                <a:solidFill>
                  <a:srgbClr val="C9622F"/>
                </a:solidFill>
                <a:latin typeface="Georgia" charset="0"/>
                <a:ea typeface="ＭＳ Ｐゴシック" charset="0"/>
              </a:rPr>
              <a:t>What is the source of the water?</a:t>
            </a:r>
          </a:p>
          <a:p>
            <a:r>
              <a:rPr lang="en-US" sz="2300">
                <a:solidFill>
                  <a:srgbClr val="C9622F"/>
                </a:solidFill>
                <a:latin typeface="Georgia" charset="0"/>
                <a:ea typeface="ＭＳ Ｐゴシック" charset="0"/>
              </a:rPr>
              <a:t> What is the age of the water?</a:t>
            </a:r>
          </a:p>
          <a:p>
            <a:r>
              <a:rPr lang="en-US" sz="2300">
                <a:solidFill>
                  <a:srgbClr val="C9622F"/>
                </a:solidFill>
                <a:latin typeface="Georgia" charset="0"/>
                <a:ea typeface="ＭＳ Ｐゴシック" charset="0"/>
              </a:rPr>
              <a:t>  What is the source of solutes (including contaminants) in water?</a:t>
            </a:r>
          </a:p>
          <a:p>
            <a:endParaRPr lang="en-US" sz="2300">
              <a:solidFill>
                <a:srgbClr val="C9622F"/>
              </a:solidFill>
              <a:latin typeface="Georgia" charset="0"/>
              <a:ea typeface="ＭＳ Ｐゴシック" charset="0"/>
            </a:endParaRPr>
          </a:p>
          <a:p>
            <a:r>
              <a:rPr lang="en-US" sz="2300">
                <a:solidFill>
                  <a:srgbClr val="C9622F"/>
                </a:solidFill>
                <a:latin typeface="Georgia" charset="0"/>
                <a:ea typeface="ＭＳ Ｐゴシック" charset="0"/>
              </a:rPr>
              <a:t>Unique fingerprint</a:t>
            </a:r>
          </a:p>
          <a:p>
            <a:endParaRPr lang="en-US" sz="2300">
              <a:solidFill>
                <a:srgbClr val="C9622F"/>
              </a:solidFill>
              <a:latin typeface="Georgia" charset="0"/>
              <a:ea typeface="ＭＳ Ｐゴシック" charset="0"/>
            </a:endParaRPr>
          </a:p>
        </p:txBody>
      </p:sp>
      <p:pic>
        <p:nvPicPr>
          <p:cNvPr id="155653" name="Picture 5" descr="CSIMiami"/>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14350" y="1524000"/>
            <a:ext cx="3763963" cy="45989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r>
              <a:rPr lang="en-US" b="1">
                <a:solidFill>
                  <a:srgbClr val="C9622F"/>
                </a:solidFill>
                <a:latin typeface="Trebuchet MS" charset="0"/>
                <a:ea typeface="ＭＳ Ｐゴシック" charset="0"/>
              </a:rPr>
              <a:t>TRACERS IN HYDROLOGY</a:t>
            </a:r>
            <a:endParaRPr lang="en-US" b="1">
              <a:solidFill>
                <a:srgbClr val="CC3300"/>
              </a:solidFill>
              <a:latin typeface="Trebuchet MS" charset="0"/>
              <a:ea typeface="ＭＳ Ｐゴシック" charset="0"/>
            </a:endParaRPr>
          </a:p>
        </p:txBody>
      </p:sp>
      <p:sp>
        <p:nvSpPr>
          <p:cNvPr id="25602" name="Rectangle 4"/>
          <p:cNvSpPr>
            <a:spLocks noGrp="1"/>
          </p:cNvSpPr>
          <p:nvPr>
            <p:ph type="body" idx="4294967295"/>
          </p:nvPr>
        </p:nvSpPr>
        <p:spPr/>
        <p:txBody>
          <a:bodyPr/>
          <a:lstStyle/>
          <a:p>
            <a:r>
              <a:rPr lang="en-US">
                <a:solidFill>
                  <a:srgbClr val="C9622F"/>
                </a:solidFill>
                <a:latin typeface="Trebuchet MS" charset="0"/>
                <a:ea typeface="ＭＳ Ｐゴシック" charset="0"/>
              </a:rPr>
              <a:t>Of all the methods used to model hydrological processes, tracers (isotopic and chemical) have provided the best new insights into the age, origin, and pathway of water movement.</a:t>
            </a:r>
          </a:p>
          <a:p>
            <a:r>
              <a:rPr lang="en-US">
                <a:solidFill>
                  <a:srgbClr val="C9622F"/>
                </a:solidFill>
                <a:latin typeface="Trebuchet MS" charset="0"/>
                <a:ea typeface="ＭＳ Ｐゴシック" charset="0"/>
              </a:rPr>
              <a:t>They are among the few truly integrated measures of watershed function.</a:t>
            </a:r>
          </a:p>
          <a:p>
            <a:r>
              <a:rPr lang="en-US">
                <a:solidFill>
                  <a:srgbClr val="C9622F"/>
                </a:solidFill>
                <a:latin typeface="Trebuchet MS" charset="0"/>
                <a:ea typeface="ＭＳ Ｐゴシック" charset="0"/>
              </a:rPr>
              <a:t>Nevertheless, these techniques are not often used because the are seen as too complex, too costly, or too difficult to use.</a:t>
            </a:r>
            <a:endParaRPr lang="en-US">
              <a:solidFill>
                <a:srgbClr val="C9622F"/>
              </a:solidFill>
              <a:latin typeface="Georgia" charset="0"/>
              <a:ea typeface="ＭＳ Ｐゴシック" charset="0"/>
            </a:endParaRPr>
          </a:p>
        </p:txBody>
      </p:sp>
      <p:sp>
        <p:nvSpPr>
          <p:cNvPr id="157701" name="Text Box 5"/>
          <p:cNvSpPr txBox="1">
            <a:spLocks noChangeArrowheads="1"/>
          </p:cNvSpPr>
          <p:nvPr/>
        </p:nvSpPr>
        <p:spPr bwMode="auto">
          <a:xfrm>
            <a:off x="631825" y="5770563"/>
            <a:ext cx="2535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Kendall and McDonnell</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301625" y="469900"/>
            <a:ext cx="8534400" cy="758825"/>
          </a:xfrm>
        </p:spPr>
        <p:txBody>
          <a:bodyPr/>
          <a:lstStyle/>
          <a:p>
            <a:r>
              <a:rPr lang="en-US">
                <a:solidFill>
                  <a:srgbClr val="C9622F"/>
                </a:solidFill>
                <a:latin typeface="Georgia" charset="0"/>
                <a:ea typeface="ＭＳ Ｐゴシック" charset="0"/>
              </a:rPr>
              <a:t>How many of you have had an isotope hydrology class?</a:t>
            </a:r>
            <a:endParaRPr lang="en-US">
              <a:solidFill>
                <a:srgbClr val="FF3300"/>
              </a:solidFill>
              <a:latin typeface="Georgia" charset="0"/>
              <a:ea typeface="ＭＳ Ｐゴシック" charset="0"/>
            </a:endParaRPr>
          </a:p>
        </p:txBody>
      </p:sp>
      <p:sp>
        <p:nvSpPr>
          <p:cNvPr id="26626" name="Rectangle 3"/>
          <p:cNvSpPr>
            <a:spLocks noGrp="1"/>
          </p:cNvSpPr>
          <p:nvPr>
            <p:ph type="body" idx="4294967295"/>
          </p:nvPr>
        </p:nvSpPr>
        <p:spPr/>
        <p:txBody>
          <a:bodyPr/>
          <a:lstStyle/>
          <a:p>
            <a:r>
              <a:rPr lang="en-US">
                <a:solidFill>
                  <a:srgbClr val="C9622F"/>
                </a:solidFill>
                <a:latin typeface="Georgia" charset="0"/>
                <a:ea typeface="ＭＳ Ｐゴシック" charset="0"/>
              </a:rPr>
              <a:t>Isotopes not taught in most engineering curriculum</a:t>
            </a:r>
          </a:p>
          <a:p>
            <a:r>
              <a:rPr lang="en-US">
                <a:solidFill>
                  <a:srgbClr val="C9622F"/>
                </a:solidFill>
                <a:latin typeface="Georgia" charset="0"/>
                <a:ea typeface="ＭＳ Ｐゴシック" charset="0"/>
              </a:rPr>
              <a:t>Isotopes appropriate for hydrology not taught in most geology classes</a:t>
            </a:r>
          </a:p>
          <a:p>
            <a:r>
              <a:rPr lang="en-US">
                <a:solidFill>
                  <a:srgbClr val="C9622F"/>
                </a:solidFill>
                <a:latin typeface="Georgia" charset="0"/>
                <a:ea typeface="ＭＳ Ｐゴシック" charset="0"/>
              </a:rPr>
              <a:t>Few, if any classes, that teach isotope hydrology</a:t>
            </a:r>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301625" y="431800"/>
            <a:ext cx="8534400" cy="758825"/>
          </a:xfrm>
        </p:spPr>
        <p:txBody>
          <a:bodyPr/>
          <a:lstStyle/>
          <a:p>
            <a:r>
              <a:rPr lang="en-US">
                <a:solidFill>
                  <a:srgbClr val="C9622F"/>
                </a:solidFill>
                <a:latin typeface="Georgia" charset="0"/>
                <a:ea typeface="ＭＳ Ｐゴシック" charset="0"/>
              </a:rPr>
              <a:t>Isotope methods useful where traditional tools not helpful:</a:t>
            </a:r>
            <a:endParaRPr lang="en-US">
              <a:solidFill>
                <a:srgbClr val="FF3300"/>
              </a:solidFill>
              <a:latin typeface="Georgia" charset="0"/>
              <a:ea typeface="ＭＳ Ｐゴシック" charset="0"/>
            </a:endParaRPr>
          </a:p>
        </p:txBody>
      </p:sp>
      <p:sp>
        <p:nvSpPr>
          <p:cNvPr id="27650" name="Rectangle 3"/>
          <p:cNvSpPr>
            <a:spLocks noGrp="1"/>
          </p:cNvSpPr>
          <p:nvPr>
            <p:ph type="body" idx="4294967295"/>
          </p:nvPr>
        </p:nvSpPr>
        <p:spPr/>
        <p:txBody>
          <a:bodyPr/>
          <a:lstStyle/>
          <a:p>
            <a:pPr>
              <a:spcBef>
                <a:spcPct val="50000"/>
              </a:spcBef>
              <a:buFontTx/>
              <a:buChar char="•"/>
            </a:pPr>
            <a:r>
              <a:rPr lang="en-US" sz="2300">
                <a:solidFill>
                  <a:srgbClr val="C9622F"/>
                </a:solidFill>
                <a:latin typeface="Verdana" charset="0"/>
                <a:ea typeface="ＭＳ Ｐゴシック" charset="0"/>
              </a:rPr>
              <a:t>Geological mapping of aquifer material</a:t>
            </a:r>
          </a:p>
          <a:p>
            <a:pPr>
              <a:spcBef>
                <a:spcPct val="50000"/>
              </a:spcBef>
              <a:buFontTx/>
              <a:buChar char="•"/>
            </a:pPr>
            <a:r>
              <a:rPr lang="en-US" sz="2300">
                <a:solidFill>
                  <a:srgbClr val="C9622F"/>
                </a:solidFill>
                <a:latin typeface="Verdana" charset="0"/>
                <a:ea typeface="ＭＳ Ｐゴシック" charset="0"/>
              </a:rPr>
              <a:t>piezometric data</a:t>
            </a:r>
          </a:p>
          <a:p>
            <a:pPr>
              <a:spcBef>
                <a:spcPct val="50000"/>
              </a:spcBef>
              <a:buFontTx/>
              <a:buChar char="•"/>
            </a:pPr>
            <a:r>
              <a:rPr lang="en-US" sz="2300">
                <a:solidFill>
                  <a:srgbClr val="C9622F"/>
                </a:solidFill>
                <a:latin typeface="Verdana" charset="0"/>
                <a:ea typeface="ＭＳ Ｐゴシック" charset="0"/>
              </a:rPr>
              <a:t>pump tests</a:t>
            </a:r>
          </a:p>
          <a:p>
            <a:pPr>
              <a:spcBef>
                <a:spcPct val="50000"/>
              </a:spcBef>
              <a:buFontTx/>
              <a:buChar char="•"/>
            </a:pPr>
            <a:r>
              <a:rPr lang="en-US" sz="2300">
                <a:solidFill>
                  <a:srgbClr val="C9622F"/>
                </a:solidFill>
                <a:latin typeface="Verdana" charset="0"/>
                <a:ea typeface="ＭＳ Ｐゴシック" charset="0"/>
              </a:rPr>
              <a:t>hydraulic conductivity</a:t>
            </a:r>
          </a:p>
          <a:p>
            <a:pPr>
              <a:spcBef>
                <a:spcPct val="50000"/>
              </a:spcBef>
              <a:buFontTx/>
              <a:buChar char="•"/>
            </a:pPr>
            <a:r>
              <a:rPr lang="en-US" sz="2300">
                <a:solidFill>
                  <a:srgbClr val="C9622F"/>
                </a:solidFill>
                <a:latin typeface="Verdana" charset="0"/>
                <a:ea typeface="ＭＳ Ｐゴシック" charset="0"/>
              </a:rPr>
              <a:t>major ion chemistry</a:t>
            </a:r>
          </a:p>
          <a:p>
            <a:pPr>
              <a:spcBef>
                <a:spcPct val="50000"/>
              </a:spcBef>
              <a:buFontTx/>
              <a:buChar char="•"/>
            </a:pPr>
            <a:r>
              <a:rPr lang="en-US" sz="2300">
                <a:solidFill>
                  <a:srgbClr val="C9622F"/>
                </a:solidFill>
                <a:latin typeface="Verdana" charset="0"/>
                <a:ea typeface="ＭＳ Ｐゴシック" charset="0"/>
              </a:rPr>
              <a:t>and hydrologic models </a:t>
            </a:r>
          </a:p>
          <a:p>
            <a:pPr>
              <a:spcBef>
                <a:spcPct val="50000"/>
              </a:spcBef>
              <a:buFontTx/>
              <a:buChar char="•"/>
            </a:pPr>
            <a:r>
              <a:rPr lang="en-US" sz="2300">
                <a:solidFill>
                  <a:srgbClr val="C9622F"/>
                </a:solidFill>
                <a:latin typeface="Verdana" charset="0"/>
                <a:ea typeface="ＭＳ Ｐゴシック" charset="0"/>
              </a:rPr>
              <a:t>give ambiguous results or insufficient information. </a:t>
            </a:r>
          </a:p>
          <a:p>
            <a:endParaRPr lang="en-US">
              <a:latin typeface="Georgia" charset="0"/>
              <a:ea typeface="ＭＳ Ｐゴシック" charset="0"/>
            </a:endParaRPr>
          </a:p>
        </p:txBody>
      </p:sp>
      <p:sp>
        <p:nvSpPr>
          <p:cNvPr id="160772" name="Text Box 4"/>
          <p:cNvSpPr txBox="1">
            <a:spLocks noChangeArrowheads="1"/>
          </p:cNvSpPr>
          <p:nvPr/>
        </p:nvSpPr>
        <p:spPr bwMode="auto">
          <a:xfrm>
            <a:off x="923925" y="5526088"/>
            <a:ext cx="374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Times New Roman" charset="0"/>
                <a:cs typeface="+mn-cs"/>
              </a:rPr>
              <a:t>Southwest Hydrologist, 2003</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301625" y="381000"/>
            <a:ext cx="8534400" cy="758825"/>
          </a:xfrm>
        </p:spPr>
        <p:txBody>
          <a:bodyPr/>
          <a:lstStyle/>
          <a:p>
            <a:r>
              <a:rPr lang="en-US" sz="2800">
                <a:solidFill>
                  <a:srgbClr val="C9622F"/>
                </a:solidFill>
                <a:latin typeface="Verdana" charset="0"/>
                <a:ea typeface="ＭＳ Ｐゴシック" charset="0"/>
              </a:rPr>
              <a:t>There is a trend toward more routine use of </a:t>
            </a:r>
            <a:br>
              <a:rPr lang="en-US" sz="2800">
                <a:solidFill>
                  <a:srgbClr val="C9622F"/>
                </a:solidFill>
                <a:latin typeface="Verdana" charset="0"/>
                <a:ea typeface="ＭＳ Ｐゴシック" charset="0"/>
              </a:rPr>
            </a:br>
            <a:r>
              <a:rPr lang="en-US" sz="2800">
                <a:solidFill>
                  <a:srgbClr val="C9622F"/>
                </a:solidFill>
                <a:latin typeface="Verdana" charset="0"/>
                <a:ea typeface="ＭＳ Ｐゴシック" charset="0"/>
              </a:rPr>
              <a:t>isotope tools by hydrologists</a:t>
            </a:r>
            <a:endParaRPr lang="en-US" sz="1700">
              <a:solidFill>
                <a:srgbClr val="FF3300"/>
              </a:solidFill>
              <a:latin typeface="Verdana" charset="0"/>
              <a:ea typeface="ＭＳ Ｐゴシック" charset="0"/>
            </a:endParaRPr>
          </a:p>
        </p:txBody>
      </p:sp>
      <p:sp>
        <p:nvSpPr>
          <p:cNvPr id="28674" name="Rectangle 3"/>
          <p:cNvSpPr>
            <a:spLocks noGrp="1"/>
          </p:cNvSpPr>
          <p:nvPr>
            <p:ph type="body" idx="4294967295"/>
          </p:nvPr>
        </p:nvSpPr>
        <p:spPr/>
        <p:txBody>
          <a:bodyPr/>
          <a:lstStyle/>
          <a:p>
            <a:pPr>
              <a:spcBef>
                <a:spcPct val="0"/>
              </a:spcBef>
              <a:buFontTx/>
              <a:buChar char="•"/>
            </a:pPr>
            <a:r>
              <a:rPr lang="en-US" sz="2300" dirty="0">
                <a:solidFill>
                  <a:srgbClr val="C9622F"/>
                </a:solidFill>
                <a:latin typeface="Verdana" charset="0"/>
                <a:ea typeface="ＭＳ Ｐゴシック" charset="0"/>
              </a:rPr>
              <a:t>The cost of analyses is quite reasonable</a:t>
            </a:r>
            <a:endParaRPr lang="en-US" sz="2300" dirty="0">
              <a:latin typeface="Verdana" charset="0"/>
              <a:ea typeface="ＭＳ Ｐゴシック" charset="0"/>
            </a:endParaRPr>
          </a:p>
          <a:p>
            <a:pPr lvl="1">
              <a:spcBef>
                <a:spcPct val="0"/>
              </a:spcBef>
              <a:buFontTx/>
              <a:buChar char="•"/>
            </a:pPr>
            <a:r>
              <a:rPr lang="en-US" sz="2000" dirty="0">
                <a:latin typeface="Verdana" charset="0"/>
                <a:ea typeface="ＭＳ Ｐゴシック" charset="0"/>
              </a:rPr>
              <a:t>More and more commercial labs</a:t>
            </a:r>
          </a:p>
          <a:p>
            <a:pPr lvl="1">
              <a:spcBef>
                <a:spcPct val="0"/>
              </a:spcBef>
              <a:buFontTx/>
              <a:buChar char="•"/>
            </a:pPr>
            <a:r>
              <a:rPr lang="en-US" sz="2000" dirty="0">
                <a:latin typeface="Verdana" charset="0"/>
                <a:ea typeface="ＭＳ Ｐゴシック" charset="0"/>
              </a:rPr>
              <a:t>Cheaper and faster optical methods coming online</a:t>
            </a:r>
          </a:p>
          <a:p>
            <a:pPr>
              <a:spcBef>
                <a:spcPct val="0"/>
              </a:spcBef>
              <a:buFontTx/>
              <a:buChar char="•"/>
            </a:pPr>
            <a:r>
              <a:rPr lang="en-US" sz="2300" dirty="0">
                <a:solidFill>
                  <a:srgbClr val="C9622F"/>
                </a:solidFill>
                <a:latin typeface="Verdana" charset="0"/>
                <a:ea typeface="ＭＳ Ｐゴシック" charset="0"/>
              </a:rPr>
              <a:t>One could possibly spend a few thousand dollars on isotopic analyses of water collected from existing </a:t>
            </a:r>
            <a:r>
              <a:rPr lang="en-US" sz="2300" dirty="0" smtClean="0">
                <a:solidFill>
                  <a:srgbClr val="C9622F"/>
                </a:solidFill>
                <a:latin typeface="Verdana" charset="0"/>
                <a:ea typeface="ＭＳ Ｐゴシック" charset="0"/>
              </a:rPr>
              <a:t>wells and/or streams </a:t>
            </a:r>
            <a:r>
              <a:rPr lang="en-US" sz="2300" dirty="0">
                <a:solidFill>
                  <a:srgbClr val="C9622F"/>
                </a:solidFill>
                <a:latin typeface="Verdana" charset="0"/>
                <a:ea typeface="ＭＳ Ｐゴシック" charset="0"/>
              </a:rPr>
              <a:t>to produce a first order answer to a question that alternatively could require</a:t>
            </a:r>
            <a:r>
              <a:rPr lang="en-US" sz="2300" dirty="0">
                <a:latin typeface="Verdana" charset="0"/>
                <a:ea typeface="ＭＳ Ｐゴシック" charset="0"/>
              </a:rPr>
              <a:t> 	</a:t>
            </a:r>
          </a:p>
          <a:p>
            <a:pPr lvl="1">
              <a:spcBef>
                <a:spcPct val="0"/>
              </a:spcBef>
              <a:buFontTx/>
              <a:buChar char="•"/>
            </a:pPr>
            <a:r>
              <a:rPr lang="en-US" sz="2000" dirty="0">
                <a:latin typeface="Verdana" charset="0"/>
                <a:ea typeface="ＭＳ Ｐゴシック" charset="0"/>
              </a:rPr>
              <a:t>several labor-intensive pump tests, </a:t>
            </a:r>
          </a:p>
          <a:p>
            <a:pPr lvl="1">
              <a:spcBef>
                <a:spcPct val="0"/>
              </a:spcBef>
              <a:buFontTx/>
              <a:buChar char="•"/>
            </a:pPr>
            <a:r>
              <a:rPr lang="en-US" sz="2000" dirty="0">
                <a:latin typeface="Verdana" charset="0"/>
                <a:ea typeface="ＭＳ Ｐゴシック" charset="0"/>
              </a:rPr>
              <a:t>additional borehole installations, and/or a</a:t>
            </a:r>
          </a:p>
          <a:p>
            <a:pPr lvl="1">
              <a:spcBef>
                <a:spcPct val="0"/>
              </a:spcBef>
              <a:buFontTx/>
              <a:buChar char="•"/>
            </a:pPr>
            <a:r>
              <a:rPr lang="en-US" sz="2000" dirty="0">
                <a:latin typeface="Verdana" charset="0"/>
                <a:ea typeface="ＭＳ Ｐゴシック" charset="0"/>
              </a:rPr>
              <a:t>groundwater model that relies upon extensive water level data.</a:t>
            </a:r>
          </a:p>
          <a:p>
            <a:endParaRPr lang="en-US" dirty="0">
              <a:latin typeface="Georgia" charset="0"/>
              <a:ea typeface="ＭＳ Ｐゴシック" charset="0"/>
            </a:endParaRPr>
          </a:p>
        </p:txBody>
      </p:sp>
      <p:sp>
        <p:nvSpPr>
          <p:cNvPr id="161796" name="Rectangle 4"/>
          <p:cNvSpPr>
            <a:spLocks noChangeArrowheads="1"/>
          </p:cNvSpPr>
          <p:nvPr/>
        </p:nvSpPr>
        <p:spPr bwMode="auto">
          <a:xfrm>
            <a:off x="2120900" y="5667375"/>
            <a:ext cx="3748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Times New Roman" charset="0"/>
                <a:cs typeface="+mn-cs"/>
              </a:rPr>
              <a:t>Southwest Hydrologist, 2003</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p:txBody>
          <a:bodyPr/>
          <a:lstStyle/>
          <a:p>
            <a:endParaRPr lang="en-US">
              <a:latin typeface="Georgia" charset="0"/>
              <a:ea typeface="ＭＳ Ｐゴシック" charset="0"/>
            </a:endParaRPr>
          </a:p>
        </p:txBody>
      </p:sp>
      <p:sp>
        <p:nvSpPr>
          <p:cNvPr id="29698"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29699" name="Picture 4" descr="IAEA_water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819400"/>
            <a:ext cx="6400800" cy="1752600"/>
          </a:xfrm>
        </p:spPr>
        <p:txBody>
          <a:bodyPr>
            <a:normAutofit/>
          </a:bodyPr>
          <a:lstStyle/>
          <a:p>
            <a:pPr eaLnBrk="1" hangingPunct="1">
              <a:defRPr/>
            </a:pPr>
            <a:r>
              <a:rPr lang="en-US" sz="2800" b="0" cap="none">
                <a:solidFill>
                  <a:srgbClr val="91337F"/>
                </a:solidFill>
                <a:latin typeface="Georgia" charset="0"/>
                <a:cs typeface="+mn-cs"/>
              </a:rPr>
              <a:t>Mark Williams, CU-Boulder</a:t>
            </a:r>
            <a:endParaRPr lang="en-US" cap="none">
              <a:solidFill>
                <a:srgbClr val="91337F"/>
              </a:solidFill>
              <a:latin typeface="Georgia" charset="0"/>
              <a:cs typeface="+mn-cs"/>
            </a:endParaRPr>
          </a:p>
        </p:txBody>
      </p:sp>
      <p:sp>
        <p:nvSpPr>
          <p:cNvPr id="6146" name="Title 1"/>
          <p:cNvSpPr>
            <a:spLocks noGrp="1"/>
          </p:cNvSpPr>
          <p:nvPr>
            <p:ph type="ctrTitle"/>
          </p:nvPr>
        </p:nvSpPr>
        <p:spPr/>
        <p:txBody>
          <a:bodyPr/>
          <a:lstStyle/>
          <a:p>
            <a:pPr eaLnBrk="1" hangingPunct="1"/>
            <a:r>
              <a:rPr lang="en-US">
                <a:latin typeface="Georgia" charset="0"/>
                <a:ea typeface="ＭＳ Ｐゴシック" charset="0"/>
              </a:rPr>
              <a:t>Sample collection and analysis for stable water isotopes:</a:t>
            </a:r>
            <a:br>
              <a:rPr lang="en-US">
                <a:latin typeface="Georgia" charset="0"/>
                <a:ea typeface="ＭＳ Ｐゴシック" charset="0"/>
              </a:rPr>
            </a:br>
            <a:r>
              <a:rPr lang="en-US">
                <a:latin typeface="Georgia" charset="0"/>
                <a:ea typeface="ＭＳ Ｐゴシック" charset="0"/>
              </a:rPr>
              <a:t>Nuts and bolts</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3727450"/>
            <a:ext cx="3302000" cy="2476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850" y="2146300"/>
            <a:ext cx="31242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p:txBody>
          <a:bodyPr/>
          <a:lstStyle/>
          <a:p>
            <a:pPr eaLnBrk="1" hangingPunct="1"/>
            <a:r>
              <a:rPr lang="en-US" b="1">
                <a:solidFill>
                  <a:srgbClr val="C9622F"/>
                </a:solidFill>
                <a:latin typeface="Georgia" charset="0"/>
                <a:ea typeface="ＭＳ Ｐゴシック" charset="0"/>
              </a:rPr>
              <a:t>Sample Collection: H and O examples</a:t>
            </a:r>
            <a:endParaRPr lang="en-US">
              <a:solidFill>
                <a:srgbClr val="FF3300"/>
              </a:solidFill>
              <a:latin typeface="Georgia" charset="0"/>
              <a:ea typeface="ＭＳ Ｐゴシック" charset="0"/>
            </a:endParaRPr>
          </a:p>
        </p:txBody>
      </p:sp>
      <p:sp>
        <p:nvSpPr>
          <p:cNvPr id="8194" name="Rectangle 3"/>
          <p:cNvSpPr>
            <a:spLocks noGrp="1"/>
          </p:cNvSpPr>
          <p:nvPr>
            <p:ph type="body" idx="4294967295"/>
          </p:nvPr>
        </p:nvSpPr>
        <p:spPr/>
        <p:txBody>
          <a:bodyPr/>
          <a:lstStyle/>
          <a:p>
            <a:pPr>
              <a:lnSpc>
                <a:spcPct val="90000"/>
              </a:lnSpc>
            </a:pPr>
            <a:r>
              <a:rPr lang="en-US">
                <a:solidFill>
                  <a:srgbClr val="C9622F"/>
                </a:solidFill>
                <a:latin typeface="Georgia" charset="0"/>
                <a:ea typeface="ＭＳ Ｐゴシック" charset="0"/>
              </a:rPr>
              <a:t>H and O collected in same bottle</a:t>
            </a:r>
          </a:p>
          <a:p>
            <a:pPr>
              <a:lnSpc>
                <a:spcPct val="90000"/>
              </a:lnSpc>
            </a:pPr>
            <a:r>
              <a:rPr lang="en-US">
                <a:solidFill>
                  <a:srgbClr val="C9622F"/>
                </a:solidFill>
                <a:latin typeface="Georgia" charset="0"/>
                <a:ea typeface="ＭＳ Ｐゴシック" charset="0"/>
              </a:rPr>
              <a:t>30 mL more than adequate</a:t>
            </a:r>
            <a:endParaRPr lang="en-US">
              <a:latin typeface="Georgia" charset="0"/>
              <a:ea typeface="ＭＳ Ｐゴシック" charset="0"/>
            </a:endParaRPr>
          </a:p>
          <a:p>
            <a:pPr marL="742950" lvl="1" indent="-285750">
              <a:lnSpc>
                <a:spcPct val="90000"/>
              </a:lnSpc>
            </a:pPr>
            <a:r>
              <a:rPr lang="en-US">
                <a:latin typeface="Georgia" charset="0"/>
                <a:ea typeface="ＭＳ Ｐゴシック" charset="0"/>
              </a:rPr>
              <a:t>Glass bottles, store at 5 °C (special lids)</a:t>
            </a:r>
          </a:p>
          <a:p>
            <a:pPr marL="742950" lvl="1" indent="-285750">
              <a:lnSpc>
                <a:spcPct val="90000"/>
              </a:lnSpc>
            </a:pPr>
            <a:r>
              <a:rPr lang="en-US">
                <a:latin typeface="Georgia" charset="0"/>
                <a:ea typeface="ＭＳ Ｐゴシック" charset="0"/>
              </a:rPr>
              <a:t>Freeze in plastic bottles (don</a:t>
            </a:r>
            <a:r>
              <a:rPr lang="ja-JP" altLang="en-US">
                <a:latin typeface="Georgia" charset="0"/>
                <a:ea typeface="ＭＳ Ｐゴシック" charset="0"/>
              </a:rPr>
              <a:t>’</a:t>
            </a:r>
            <a:r>
              <a:rPr lang="en-US" altLang="ja-JP">
                <a:latin typeface="Georgia" charset="0"/>
                <a:ea typeface="ＭＳ Ｐゴシック" charset="0"/>
              </a:rPr>
              <a:t>t overfill)</a:t>
            </a:r>
          </a:p>
          <a:p>
            <a:pPr>
              <a:lnSpc>
                <a:spcPct val="90000"/>
              </a:lnSpc>
            </a:pPr>
            <a:r>
              <a:rPr lang="en-US">
                <a:latin typeface="Georgia" charset="0"/>
                <a:ea typeface="ＭＳ Ｐゴシック" charset="0"/>
              </a:rPr>
              <a:t>No contamination problems</a:t>
            </a:r>
          </a:p>
          <a:p>
            <a:pPr marL="742950" lvl="1" indent="-285750">
              <a:lnSpc>
                <a:spcPct val="90000"/>
              </a:lnSpc>
            </a:pPr>
            <a:r>
              <a:rPr lang="en-US">
                <a:latin typeface="Georgia" charset="0"/>
                <a:ea typeface="ＭＳ Ｐゴシック" charset="0"/>
              </a:rPr>
              <a:t>Don</a:t>
            </a:r>
            <a:r>
              <a:rPr lang="ja-JP" altLang="en-US">
                <a:latin typeface="Georgia" charset="0"/>
                <a:ea typeface="ＭＳ Ｐゴシック" charset="0"/>
              </a:rPr>
              <a:t>’</a:t>
            </a:r>
            <a:r>
              <a:rPr lang="en-US" altLang="ja-JP">
                <a:latin typeface="Georgia" charset="0"/>
                <a:ea typeface="ＭＳ Ｐゴシック" charset="0"/>
              </a:rPr>
              <a:t>t need to rinse bottles</a:t>
            </a:r>
          </a:p>
          <a:p>
            <a:pPr marL="742950" lvl="1" indent="-285750">
              <a:lnSpc>
                <a:spcPct val="90000"/>
              </a:lnSpc>
            </a:pPr>
            <a:r>
              <a:rPr lang="en-US">
                <a:latin typeface="Georgia" charset="0"/>
                <a:ea typeface="ＭＳ Ｐゴシック" charset="0"/>
              </a:rPr>
              <a:t>Don</a:t>
            </a:r>
            <a:r>
              <a:rPr lang="ja-JP" altLang="en-US">
                <a:latin typeface="Georgia" charset="0"/>
                <a:ea typeface="ＭＳ Ｐゴシック" charset="0"/>
              </a:rPr>
              <a:t>’</a:t>
            </a:r>
            <a:r>
              <a:rPr lang="en-US" altLang="ja-JP">
                <a:latin typeface="Georgia" charset="0"/>
                <a:ea typeface="ＭＳ Ｐゴシック" charset="0"/>
              </a:rPr>
              <a:t>t need to filter (unless funky samples)</a:t>
            </a:r>
          </a:p>
          <a:p>
            <a:pPr marL="742950" lvl="1" indent="-285750">
              <a:lnSpc>
                <a:spcPct val="90000"/>
              </a:lnSpc>
            </a:pPr>
            <a:r>
              <a:rPr lang="en-US">
                <a:latin typeface="Georgia" charset="0"/>
                <a:ea typeface="ＭＳ Ｐゴシック" charset="0"/>
              </a:rPr>
              <a:t>Gloves not needed</a:t>
            </a:r>
          </a:p>
          <a:p>
            <a:pPr>
              <a:lnSpc>
                <a:spcPct val="90000"/>
              </a:lnSpc>
            </a:pPr>
            <a:endParaRPr lang="en-US">
              <a:latin typeface="Georgia" charset="0"/>
              <a:ea typeface="ＭＳ Ｐゴシック" charset="0"/>
            </a:endParaRPr>
          </a:p>
          <a:p>
            <a:pPr>
              <a:lnSpc>
                <a:spcPct val="90000"/>
              </a:lnSpc>
            </a:pPr>
            <a:endParaRPr lang="en-US">
              <a:latin typeface="Georgia" charset="0"/>
              <a:ea typeface="ＭＳ Ｐゴシック" charset="0"/>
            </a:endParaRPr>
          </a:p>
          <a:p>
            <a:pPr eaLnBrk="1" hangingPunct="1">
              <a:lnSpc>
                <a:spcPct val="90000"/>
              </a:lnSpc>
            </a:pPr>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a:lstStyle/>
          <a:p>
            <a:r>
              <a:rPr lang="en-US" b="1">
                <a:solidFill>
                  <a:srgbClr val="C9622F"/>
                </a:solidFill>
                <a:latin typeface="Georgia" charset="0"/>
                <a:ea typeface="ＭＳ Ｐゴシック" charset="0"/>
              </a:rPr>
              <a:t>Precipitation Collector: H and O</a:t>
            </a:r>
            <a:endParaRPr lang="en-US">
              <a:solidFill>
                <a:srgbClr val="FF3300"/>
              </a:solidFill>
              <a:latin typeface="Georgia" charset="0"/>
              <a:ea typeface="ＭＳ Ｐゴシック" charset="0"/>
            </a:endParaRPr>
          </a:p>
        </p:txBody>
      </p:sp>
      <p:sp>
        <p:nvSpPr>
          <p:cNvPr id="10242" name="Rectangle 4"/>
          <p:cNvSpPr>
            <a:spLocks noGrp="1"/>
          </p:cNvSpPr>
          <p:nvPr>
            <p:ph type="body" sz="half" idx="4294967295"/>
          </p:nvPr>
        </p:nvSpPr>
        <p:spPr>
          <a:xfrm>
            <a:off x="5127625" y="1765300"/>
            <a:ext cx="3365500" cy="3659188"/>
          </a:xfrm>
        </p:spPr>
        <p:txBody>
          <a:bodyPr/>
          <a:lstStyle/>
          <a:p>
            <a:r>
              <a:rPr lang="en-US" sz="2300">
                <a:solidFill>
                  <a:srgbClr val="C9622F"/>
                </a:solidFill>
                <a:latin typeface="Georgia" charset="0"/>
                <a:ea typeface="ＭＳ Ｐゴシック" charset="0"/>
              </a:rPr>
              <a:t>Make your own</a:t>
            </a:r>
          </a:p>
          <a:p>
            <a:r>
              <a:rPr lang="en-US" sz="2300">
                <a:solidFill>
                  <a:srgbClr val="C9622F"/>
                </a:solidFill>
                <a:latin typeface="Georgia" charset="0"/>
                <a:ea typeface="ＭＳ Ｐゴシック" charset="0"/>
              </a:rPr>
              <a:t>Cheap</a:t>
            </a:r>
          </a:p>
          <a:p>
            <a:r>
              <a:rPr lang="en-US" sz="2300">
                <a:solidFill>
                  <a:srgbClr val="C9622F"/>
                </a:solidFill>
                <a:latin typeface="Georgia" charset="0"/>
                <a:ea typeface="ＭＳ Ｐゴシック" charset="0"/>
              </a:rPr>
              <a:t>Main problem is to prevent evaporation</a:t>
            </a:r>
          </a:p>
        </p:txBody>
      </p:sp>
      <p:pic>
        <p:nvPicPr>
          <p:cNvPr id="1029" name="Picture 5" descr="bag_coll"/>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01625" y="1895475"/>
            <a:ext cx="4773613" cy="3435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Introduction to isotopes</a:t>
            </a:r>
          </a:p>
          <a:p>
            <a:r>
              <a:rPr lang="en-US" dirty="0" smtClean="0"/>
              <a:t>Collecting and analyzing samples</a:t>
            </a:r>
          </a:p>
          <a:p>
            <a:r>
              <a:rPr lang="en-US" dirty="0" smtClean="0"/>
              <a:t>Fractionation</a:t>
            </a:r>
          </a:p>
          <a:p>
            <a:r>
              <a:rPr lang="en-US" dirty="0" smtClean="0"/>
              <a:t>Dating</a:t>
            </a:r>
          </a:p>
          <a:p>
            <a:r>
              <a:rPr lang="en-US" dirty="0" smtClean="0"/>
              <a:t>Mixing models</a:t>
            </a:r>
          </a:p>
          <a:p>
            <a:r>
              <a:rPr lang="en-US" dirty="0" smtClean="0"/>
              <a:t>End-member mixing analysis</a:t>
            </a:r>
            <a:endParaRPr lang="en-US" dirty="0"/>
          </a:p>
        </p:txBody>
      </p:sp>
    </p:spTree>
    <p:extLst>
      <p:ext uri="{BB962C8B-B14F-4D97-AF65-F5344CB8AC3E}">
        <p14:creationId xmlns:p14="http://schemas.microsoft.com/office/powerpoint/2010/main" val="32491353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a:t>
            </a:r>
            <a:endParaRPr lang="en-US" dirty="0">
              <a:latin typeface="+mj-lt"/>
              <a:cs typeface="+mj-cs"/>
            </a:endParaRPr>
          </a:p>
        </p:txBody>
      </p:sp>
      <p:pic>
        <p:nvPicPr>
          <p:cNvPr id="25602" name="Content Placeholder 3" descr="C:\Users\alana\Pictures\NEPAL\KHUMBU\DSCN110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3314700" y="1104900"/>
            <a:ext cx="2133600" cy="2209800"/>
          </a:xfrm>
        </p:spPr>
      </p:pic>
      <p:sp>
        <p:nvSpPr>
          <p:cNvPr id="25603" name="TextBox 4"/>
          <p:cNvSpPr txBox="1">
            <a:spLocks noChangeArrowheads="1"/>
          </p:cNvSpPr>
          <p:nvPr/>
        </p:nvSpPr>
        <p:spPr bwMode="auto">
          <a:xfrm>
            <a:off x="228600" y="3429000"/>
            <a:ext cx="8763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u="sng"/>
              <a:t>Overview</a:t>
            </a:r>
          </a:p>
          <a:p>
            <a:pPr eaLnBrk="1" hangingPunct="1"/>
            <a:endParaRPr lang="en-US" sz="1800" b="1" u="sng"/>
          </a:p>
          <a:p>
            <a:pPr eaLnBrk="1" hangingPunct="1"/>
            <a:r>
              <a:rPr lang="en-US" sz="2000"/>
              <a:t>The purpose of each plastic bucket and funnel is to collect rain (or snow) for chemical isotope analysis (Oxygen-18 and Deuterium (Hydrogen-2)) and other chemistry data.  Understanding how the chemistry of precipitation changes with elevation and how it changes over time is an important parameter for estimating source contributions to streamflow through End Member Mixing Analysis (EMMA).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descr="http://www.fdlonline.co.uk/ekmps/shops/fdlgroup/images/funnel-plastic-28-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213" y="2733675"/>
            <a:ext cx="79533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latin typeface="+mj-lt"/>
                <a:cs typeface="+mj-cs"/>
              </a:rPr>
              <a:t>Precipitation Sampling</a:t>
            </a:r>
            <a:endParaRPr lang="en-US" dirty="0">
              <a:latin typeface="+mj-lt"/>
              <a:cs typeface="+mj-cs"/>
            </a:endParaRPr>
          </a:p>
        </p:txBody>
      </p:sp>
      <p:sp>
        <p:nvSpPr>
          <p:cNvPr id="5" name="TextBox 4"/>
          <p:cNvSpPr txBox="1"/>
          <p:nvPr/>
        </p:nvSpPr>
        <p:spPr>
          <a:xfrm>
            <a:off x="361950" y="1185863"/>
            <a:ext cx="8610600" cy="5632450"/>
          </a:xfrm>
          <a:prstGeom prst="rect">
            <a:avLst/>
          </a:prstGeom>
          <a:noFill/>
        </p:spPr>
        <p:txBody>
          <a:bodyPr>
            <a:spAutoFit/>
          </a:bodyPr>
          <a:lstStyle/>
          <a:p>
            <a:pPr>
              <a:defRPr/>
            </a:pPr>
            <a:r>
              <a:rPr lang="en-US" sz="1800" b="1" u="sng" dirty="0">
                <a:cs typeface="+mn-cs"/>
              </a:rPr>
              <a:t>Supplies for construction:</a:t>
            </a:r>
          </a:p>
          <a:p>
            <a:pPr>
              <a:defRPr/>
            </a:pPr>
            <a:endParaRPr lang="en-US" sz="1800" b="1" u="sng" dirty="0">
              <a:cs typeface="+mn-cs"/>
            </a:endParaRPr>
          </a:p>
          <a:p>
            <a:pPr marL="285750" indent="-285750">
              <a:buFont typeface="Arial" pitchFamily="34" charset="0"/>
              <a:buChar char="•"/>
              <a:defRPr/>
            </a:pPr>
            <a:r>
              <a:rPr lang="en-US" sz="1800" dirty="0">
                <a:cs typeface="+mn-cs"/>
              </a:rPr>
              <a:t>1 plastic bucket for each sampling location – choose an appropriate volume based on expected precipitation</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Lids for each bucket</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Plastic funnels for each bucket (a long neck helps stabilize it inside the bucket)</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Flexible mesh to cut and cover all funnels (keeps debris out)</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Polyester fiber to filter dust (a small piece for each funnel)</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Mineral oil (picture of Johnson’s Baby Oil) to serve as evaporation barrier.  Enough to put 1cm of new oil in each bucket every time a sample is collected.</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Zip ties for securing mesh </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Silicone seal, tape, or another way to secure funnel to lid</a:t>
            </a:r>
          </a:p>
        </p:txBody>
      </p:sp>
      <p:pic>
        <p:nvPicPr>
          <p:cNvPr id="26628" name="Picture 6" descr="http://www.filtersfencings.com/wiremesh_products/wire-mesh.jpg"/>
          <p:cNvPicPr>
            <a:picLocks noChangeAspect="1" noChangeArrowheads="1"/>
          </p:cNvPicPr>
          <p:nvPr/>
        </p:nvPicPr>
        <p:blipFill>
          <a:blip r:embed="rId3">
            <a:extLst>
              <a:ext uri="{28A0092B-C50C-407E-A947-70E740481C1C}">
                <a14:useLocalDpi xmlns:a14="http://schemas.microsoft.com/office/drawing/2010/main" val="0"/>
              </a:ext>
            </a:extLst>
          </a:blip>
          <a:srcRect l="12917" t="13750" r="14166" b="13333"/>
          <a:stretch>
            <a:fillRect/>
          </a:stretch>
        </p:blipFill>
        <p:spPr bwMode="auto">
          <a:xfrm>
            <a:off x="6286500" y="3521075"/>
            <a:ext cx="800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http://www.isplc2006.org/b2b/pics/Polyester_Staple_Fiber__Non_Woven_1_5D_x_38mm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049713"/>
            <a:ext cx="72866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http://cache.lifehacker.com/assets/images/12/2009/10/zipt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13" y="5562600"/>
            <a:ext cx="11874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9650" y="5181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 (continued)</a:t>
            </a:r>
            <a:endParaRPr lang="en-US" dirty="0">
              <a:latin typeface="+mj-lt"/>
              <a:cs typeface="+mj-cs"/>
            </a:endParaRPr>
          </a:p>
        </p:txBody>
      </p:sp>
      <p:sp>
        <p:nvSpPr>
          <p:cNvPr id="5" name="TextBox 4"/>
          <p:cNvSpPr txBox="1"/>
          <p:nvPr/>
        </p:nvSpPr>
        <p:spPr>
          <a:xfrm>
            <a:off x="533400" y="3429000"/>
            <a:ext cx="8610600" cy="3416300"/>
          </a:xfrm>
          <a:prstGeom prst="rect">
            <a:avLst/>
          </a:prstGeom>
          <a:noFill/>
        </p:spPr>
        <p:txBody>
          <a:bodyPr>
            <a:spAutoFit/>
          </a:bodyPr>
          <a:lstStyle/>
          <a:p>
            <a:pPr>
              <a:defRPr/>
            </a:pPr>
            <a:r>
              <a:rPr lang="en-US" sz="1800" b="1" u="sng" dirty="0">
                <a:cs typeface="+mn-cs"/>
              </a:rPr>
              <a:t>Bulk collector construction:</a:t>
            </a:r>
          </a:p>
          <a:p>
            <a:pPr>
              <a:defRPr/>
            </a:pPr>
            <a:endParaRPr lang="en-US" sz="1800" b="1" u="sng" dirty="0">
              <a:cs typeface="+mn-cs"/>
            </a:endParaRPr>
          </a:p>
          <a:p>
            <a:pPr marL="285750" indent="-285750">
              <a:buFont typeface="Arial" pitchFamily="34" charset="0"/>
              <a:buChar char="•"/>
              <a:defRPr/>
            </a:pPr>
            <a:r>
              <a:rPr lang="en-US" sz="1800" dirty="0">
                <a:cs typeface="+mn-cs"/>
              </a:rPr>
              <a:t>Put a hole in each lid, approximately the same size as funnel diameter</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Insert funnel into lid (secured with tape or silicone sealant)</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Put a small piece of polyester in the bottom of the funnel to filter dust</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Cover funnel with mesh (mesh secured with zip ties)</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Attach additional zip ties, pointing straight up to deter birds from landing</a:t>
            </a:r>
          </a:p>
          <a:p>
            <a:pPr marL="285750" indent="-285750">
              <a:buFont typeface="Arial" pitchFamily="34" charset="0"/>
              <a:buChar char="•"/>
              <a:defRPr/>
            </a:pPr>
            <a:endParaRPr lang="en-US" sz="1800" dirty="0">
              <a:cs typeface="+mn-cs"/>
            </a:endParaRPr>
          </a:p>
        </p:txBody>
      </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l="23985" t="17989" r="8937" b="10976"/>
          <a:stretch>
            <a:fillRect/>
          </a:stretch>
        </p:blipFill>
        <p:spPr bwMode="auto">
          <a:xfrm>
            <a:off x="7543800" y="3124200"/>
            <a:ext cx="13811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08088"/>
            <a:ext cx="2962275"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 (continued)</a:t>
            </a:r>
            <a:endParaRPr lang="en-US" dirty="0">
              <a:latin typeface="+mj-lt"/>
              <a:cs typeface="+mj-cs"/>
            </a:endParaRPr>
          </a:p>
        </p:txBody>
      </p:sp>
      <p:sp>
        <p:nvSpPr>
          <p:cNvPr id="5" name="TextBox 4"/>
          <p:cNvSpPr txBox="1"/>
          <p:nvPr/>
        </p:nvSpPr>
        <p:spPr>
          <a:xfrm>
            <a:off x="533400" y="3429000"/>
            <a:ext cx="8610600" cy="3140075"/>
          </a:xfrm>
          <a:prstGeom prst="rect">
            <a:avLst/>
          </a:prstGeom>
          <a:noFill/>
        </p:spPr>
        <p:txBody>
          <a:bodyPr>
            <a:spAutoFit/>
          </a:bodyPr>
          <a:lstStyle/>
          <a:p>
            <a:pPr>
              <a:defRPr/>
            </a:pPr>
            <a:r>
              <a:rPr lang="en-US" sz="1800" b="1" u="sng" dirty="0">
                <a:cs typeface="+mn-cs"/>
              </a:rPr>
              <a:t>Bulk collector construction (continued):</a:t>
            </a:r>
          </a:p>
          <a:p>
            <a:pPr>
              <a:defRPr/>
            </a:pPr>
            <a:endParaRPr lang="en-US" sz="1800" b="1" u="sng" dirty="0">
              <a:cs typeface="+mn-cs"/>
            </a:endParaRPr>
          </a:p>
          <a:p>
            <a:pPr marL="285750" indent="-285750">
              <a:buFont typeface="Arial" pitchFamily="34" charset="0"/>
              <a:buChar char="•"/>
              <a:defRPr/>
            </a:pPr>
            <a:r>
              <a:rPr lang="en-US" sz="1800" dirty="0">
                <a:cs typeface="+mn-cs"/>
              </a:rPr>
              <a:t>Wrap all components (lids with funnels separated from buckets) in plastic bags to ensure no contamination from dust while in transit to the field. </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To be done later, in the field: add mineral oil and attach lid.  For field sampling</a:t>
            </a:r>
          </a:p>
          <a:p>
            <a:pPr marL="285750" indent="-285750">
              <a:buFont typeface="Arial" pitchFamily="34" charset="0"/>
              <a:buChar char="•"/>
              <a:defRPr/>
            </a:pPr>
            <a:endParaRPr lang="en-US" sz="1800" b="1" u="sng" dirty="0">
              <a:cs typeface="+mn-cs"/>
            </a:endParaRPr>
          </a:p>
          <a:p>
            <a:pPr marL="285750" indent="-285750">
              <a:buFont typeface="Arial" pitchFamily="34" charset="0"/>
              <a:buChar char="•"/>
              <a:defRPr/>
            </a:pPr>
            <a:r>
              <a:rPr lang="en-US" sz="1800" dirty="0">
                <a:cs typeface="+mn-cs"/>
              </a:rPr>
              <a:t>When installing the buckets at each location, they should be secured to the ground as best as possible (e.g. surrounded by rocks)</a:t>
            </a:r>
          </a:p>
          <a:p>
            <a:pPr>
              <a:defRPr/>
            </a:pPr>
            <a:endParaRPr lang="en-US" sz="1800" b="1" u="sng" dirty="0">
              <a:cs typeface="+mn-cs"/>
            </a:endParaRPr>
          </a:p>
          <a:p>
            <a:pPr marL="285750" indent="-285750">
              <a:buFont typeface="Arial" pitchFamily="34" charset="0"/>
              <a:buChar char="•"/>
              <a:defRPr/>
            </a:pPr>
            <a:endParaRPr lang="en-US" sz="1800" dirty="0">
              <a:cs typeface="+mn-cs"/>
            </a:endParaRPr>
          </a:p>
        </p:txBody>
      </p:sp>
      <p:pic>
        <p:nvPicPr>
          <p:cNvPr id="28675" name="Picture 6"/>
          <p:cNvPicPr>
            <a:picLocks noChangeAspect="1" noChangeArrowheads="1"/>
          </p:cNvPicPr>
          <p:nvPr/>
        </p:nvPicPr>
        <p:blipFill>
          <a:blip r:embed="rId2">
            <a:extLst>
              <a:ext uri="{28A0092B-C50C-407E-A947-70E740481C1C}">
                <a14:useLocalDpi xmlns:a14="http://schemas.microsoft.com/office/drawing/2010/main" val="0"/>
              </a:ext>
            </a:extLst>
          </a:blip>
          <a:srcRect l="27678" t="25793" r="32143" b="22420"/>
          <a:stretch>
            <a:fillRect/>
          </a:stretch>
        </p:blipFill>
        <p:spPr bwMode="auto">
          <a:xfrm>
            <a:off x="3200400" y="1303338"/>
            <a:ext cx="22764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 (continued)</a:t>
            </a:r>
            <a:endParaRPr lang="en-US" dirty="0">
              <a:latin typeface="+mj-lt"/>
              <a:cs typeface="+mj-cs"/>
            </a:endParaRPr>
          </a:p>
        </p:txBody>
      </p:sp>
      <p:sp>
        <p:nvSpPr>
          <p:cNvPr id="5" name="TextBox 4"/>
          <p:cNvSpPr txBox="1"/>
          <p:nvPr/>
        </p:nvSpPr>
        <p:spPr>
          <a:xfrm>
            <a:off x="533400" y="3429000"/>
            <a:ext cx="8610600" cy="4524375"/>
          </a:xfrm>
          <a:prstGeom prst="rect">
            <a:avLst/>
          </a:prstGeom>
          <a:noFill/>
        </p:spPr>
        <p:txBody>
          <a:bodyPr>
            <a:spAutoFit/>
          </a:bodyPr>
          <a:lstStyle/>
          <a:p>
            <a:pPr>
              <a:defRPr/>
            </a:pPr>
            <a:r>
              <a:rPr lang="en-US" sz="1800" b="1" u="sng" dirty="0">
                <a:cs typeface="+mn-cs"/>
              </a:rPr>
              <a:t>Precipitation sampling</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r>
              <a:rPr lang="en-US" sz="1800" dirty="0">
                <a:cs typeface="+mn-cs"/>
              </a:rPr>
              <a:t>The objective is to collect a 25mL sample of rain water from each bucket once per month.  Supplies:</a:t>
            </a:r>
          </a:p>
          <a:p>
            <a:pPr marL="1200150" lvl="2" indent="-285750">
              <a:buFont typeface="Arial" pitchFamily="34" charset="0"/>
              <a:buChar char="•"/>
              <a:defRPr/>
            </a:pPr>
            <a:r>
              <a:rPr lang="en-US" sz="1800" dirty="0">
                <a:cs typeface="+mn-cs"/>
              </a:rPr>
              <a:t>100 mL plastic syringe</a:t>
            </a:r>
          </a:p>
          <a:p>
            <a:pPr marL="1200150" lvl="2" indent="-285750">
              <a:buFont typeface="Arial" pitchFamily="34" charset="0"/>
              <a:buChar char="•"/>
              <a:defRPr/>
            </a:pPr>
            <a:r>
              <a:rPr lang="en-US" sz="1800" dirty="0">
                <a:cs typeface="+mn-cs"/>
              </a:rPr>
              <a:t>25mL glass vial for sample</a:t>
            </a:r>
          </a:p>
          <a:p>
            <a:pPr marL="1200150" lvl="2" indent="-285750">
              <a:buFont typeface="Arial" pitchFamily="34" charset="0"/>
              <a:buChar char="•"/>
              <a:defRPr/>
            </a:pPr>
            <a:r>
              <a:rPr lang="en-US" sz="1800" dirty="0">
                <a:cs typeface="+mn-cs"/>
              </a:rPr>
              <a:t>Permanent marker for labeling sample bottle</a:t>
            </a:r>
          </a:p>
          <a:p>
            <a:pPr marL="1200150" lvl="2" indent="-285750">
              <a:buFont typeface="Arial" pitchFamily="34" charset="0"/>
              <a:buChar char="•"/>
              <a:defRPr/>
            </a:pPr>
            <a:r>
              <a:rPr lang="en-US" sz="1800" dirty="0">
                <a:cs typeface="+mn-cs"/>
              </a:rPr>
              <a:t>Mineral oil to refill the bucket</a:t>
            </a:r>
          </a:p>
          <a:p>
            <a:pPr marL="1200150" lvl="2" indent="-285750">
              <a:buFont typeface="Arial" pitchFamily="34" charset="0"/>
              <a:buChar char="•"/>
              <a:defRPr/>
            </a:pPr>
            <a:r>
              <a:rPr lang="en-US" sz="1800" dirty="0">
                <a:cs typeface="+mn-cs"/>
              </a:rPr>
              <a:t>Clean polyester or small cloth to insert in funnel to filter dust </a:t>
            </a:r>
          </a:p>
          <a:p>
            <a:pPr marL="1200150" lvl="2" indent="-285750">
              <a:buFont typeface="Arial" pitchFamily="34" charset="0"/>
              <a:buChar char="•"/>
              <a:defRPr/>
            </a:pPr>
            <a:r>
              <a:rPr lang="en-US" sz="1800" dirty="0">
                <a:cs typeface="+mn-cs"/>
              </a:rPr>
              <a:t>Extra cloth for wiping oil</a:t>
            </a:r>
          </a:p>
          <a:p>
            <a:pPr marL="1200150" lvl="2" indent="-285750">
              <a:buFont typeface="Arial" pitchFamily="34" charset="0"/>
              <a:buChar char="•"/>
              <a:defRPr/>
            </a:pPr>
            <a:r>
              <a:rPr lang="en-US" sz="1800" dirty="0">
                <a:cs typeface="+mn-cs"/>
              </a:rPr>
              <a:t>Duct tape to re-seal bucket lid</a:t>
            </a:r>
          </a:p>
          <a:p>
            <a:pPr marL="285750" indent="-285750">
              <a:buFont typeface="Arial" pitchFamily="34" charset="0"/>
              <a:buChar char="•"/>
              <a:defRPr/>
            </a:pPr>
            <a:endParaRPr lang="en-US" sz="1800" dirty="0">
              <a:cs typeface="+mn-cs"/>
            </a:endParaRPr>
          </a:p>
          <a:p>
            <a:pPr marL="285750" indent="-285750">
              <a:buFont typeface="Arial" pitchFamily="34" charset="0"/>
              <a:buChar char="•"/>
              <a:defRPr/>
            </a:pPr>
            <a:endParaRPr lang="en-US" sz="1800" dirty="0">
              <a:cs typeface="+mn-cs"/>
            </a:endParaRPr>
          </a:p>
          <a:p>
            <a:pPr marL="285750" indent="-285750">
              <a:buFont typeface="Arial" pitchFamily="34" charset="0"/>
              <a:buChar char="•"/>
              <a:defRPr/>
            </a:pPr>
            <a:endParaRPr lang="en-US" sz="1800" b="1" u="sng" dirty="0">
              <a:cs typeface="+mn-cs"/>
            </a:endParaRPr>
          </a:p>
          <a:p>
            <a:pPr>
              <a:defRPr/>
            </a:pPr>
            <a:endParaRPr lang="en-US" sz="1800" b="1" u="sng" dirty="0">
              <a:cs typeface="+mn-cs"/>
            </a:endParaRPr>
          </a:p>
          <a:p>
            <a:pPr marL="285750" indent="-285750">
              <a:buFont typeface="Arial" pitchFamily="34" charset="0"/>
              <a:buChar char="•"/>
              <a:defRPr/>
            </a:pPr>
            <a:endParaRPr lang="en-US" sz="1800" dirty="0">
              <a:cs typeface="+mn-cs"/>
            </a:endParaRPr>
          </a:p>
        </p:txBody>
      </p:sp>
      <p:pic>
        <p:nvPicPr>
          <p:cNvPr id="29699" name="Picture 5" descr="C:\Users\alana\Pictures\NEPAL\July_early_Dashankali&amp;zoo\DSCN1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67100" y="14859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 (continued)</a:t>
            </a:r>
            <a:endParaRPr lang="en-US" dirty="0">
              <a:latin typeface="+mj-lt"/>
              <a:cs typeface="+mj-cs"/>
            </a:endParaRPr>
          </a:p>
        </p:txBody>
      </p:sp>
      <p:sp>
        <p:nvSpPr>
          <p:cNvPr id="5" name="TextBox 4"/>
          <p:cNvSpPr txBox="1"/>
          <p:nvPr/>
        </p:nvSpPr>
        <p:spPr>
          <a:xfrm>
            <a:off x="533400" y="3429000"/>
            <a:ext cx="8610600" cy="3140075"/>
          </a:xfrm>
          <a:prstGeom prst="rect">
            <a:avLst/>
          </a:prstGeom>
          <a:noFill/>
        </p:spPr>
        <p:txBody>
          <a:bodyPr>
            <a:spAutoFit/>
          </a:bodyPr>
          <a:lstStyle/>
          <a:p>
            <a:pPr>
              <a:defRPr/>
            </a:pPr>
            <a:r>
              <a:rPr lang="en-US" sz="1800" b="1" u="sng" dirty="0">
                <a:cs typeface="+mn-cs"/>
              </a:rPr>
              <a:t>Precipitation sampling</a:t>
            </a:r>
          </a:p>
          <a:p>
            <a:pPr>
              <a:defRPr/>
            </a:pPr>
            <a:endParaRPr lang="en-US" sz="1800" b="1" u="sng" dirty="0">
              <a:cs typeface="+mn-cs"/>
            </a:endParaRPr>
          </a:p>
          <a:p>
            <a:pPr marL="285750" indent="-285750">
              <a:buFont typeface="Arial" pitchFamily="34" charset="0"/>
              <a:buChar char="•"/>
              <a:defRPr/>
            </a:pPr>
            <a:r>
              <a:rPr lang="en-US" sz="1800" dirty="0">
                <a:cs typeface="+mn-cs"/>
              </a:rPr>
              <a:t>Label the 25mL glass vial with a sample ID (date, location, sample type)</a:t>
            </a:r>
          </a:p>
          <a:p>
            <a:pPr marL="285750" indent="-285750">
              <a:buFont typeface="Arial" pitchFamily="34" charset="0"/>
              <a:buChar char="•"/>
              <a:defRPr/>
            </a:pPr>
            <a:r>
              <a:rPr lang="en-US" sz="1800" dirty="0">
                <a:cs typeface="+mn-cs"/>
              </a:rPr>
              <a:t>Remove the bucket lid</a:t>
            </a:r>
          </a:p>
          <a:p>
            <a:pPr marL="285750" indent="-285750">
              <a:buFont typeface="Arial" pitchFamily="34" charset="0"/>
              <a:buChar char="•"/>
              <a:defRPr/>
            </a:pPr>
            <a:r>
              <a:rPr lang="en-US" sz="1800" dirty="0">
                <a:cs typeface="+mn-cs"/>
              </a:rPr>
              <a:t>Insert clean syringe at least 5cm into bucket.  If depth of liquid is less than 5cm, tilt the bucket and insert syringe all the way to bottom.  </a:t>
            </a:r>
          </a:p>
          <a:p>
            <a:pPr marL="285750" indent="-285750">
              <a:buFont typeface="Arial" pitchFamily="34" charset="0"/>
              <a:buChar char="•"/>
              <a:defRPr/>
            </a:pPr>
            <a:r>
              <a:rPr lang="en-US" sz="1800" dirty="0">
                <a:cs typeface="+mn-cs"/>
              </a:rPr>
              <a:t>Draw ~60mL of rain (or snow) water into the syringe from under the oil layer</a:t>
            </a:r>
          </a:p>
          <a:p>
            <a:pPr marL="285750" indent="-285750">
              <a:buFont typeface="Arial" pitchFamily="34" charset="0"/>
              <a:buChar char="•"/>
              <a:defRPr/>
            </a:pPr>
            <a:r>
              <a:rPr lang="en-US" sz="1800" dirty="0">
                <a:cs typeface="+mn-cs"/>
              </a:rPr>
              <a:t>If there is oil in the syringe, wait for oil &amp; water to separate so oil is not </a:t>
            </a:r>
          </a:p>
          <a:p>
            <a:pPr>
              <a:defRPr/>
            </a:pPr>
            <a:r>
              <a:rPr lang="en-US" sz="1800" dirty="0">
                <a:cs typeface="+mn-cs"/>
              </a:rPr>
              <a:t>      included in the sample.</a:t>
            </a:r>
          </a:p>
          <a:p>
            <a:pPr>
              <a:defRPr/>
            </a:pPr>
            <a:endParaRPr lang="en-US" sz="1800" b="1" u="sng" dirty="0">
              <a:cs typeface="+mn-cs"/>
            </a:endParaRPr>
          </a:p>
          <a:p>
            <a:pPr marL="285750" indent="-285750">
              <a:buFont typeface="Arial" pitchFamily="34" charset="0"/>
              <a:buChar char="•"/>
              <a:defRPr/>
            </a:pPr>
            <a:endParaRPr lang="en-US" sz="1800" dirty="0">
              <a:cs typeface="+mn-cs"/>
            </a:endParaRPr>
          </a:p>
        </p:txBody>
      </p:sp>
      <p:pic>
        <p:nvPicPr>
          <p:cNvPr id="30723" name="Picture 6" descr="C:\Users\alana\Pictures\NEPAL\KHUMBU\DSCN1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295400"/>
            <a:ext cx="2381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C:\Users\alana\Pictures\NEPAL\KHUMBU\DSCN16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865269" y="5545931"/>
            <a:ext cx="1447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cs typeface="+mj-cs"/>
              </a:rPr>
              <a:t>Precipitation Sampling (continued)</a:t>
            </a:r>
            <a:endParaRPr lang="en-US" dirty="0">
              <a:latin typeface="+mj-lt"/>
              <a:cs typeface="+mj-cs"/>
            </a:endParaRPr>
          </a:p>
        </p:txBody>
      </p:sp>
      <p:sp>
        <p:nvSpPr>
          <p:cNvPr id="5" name="TextBox 4"/>
          <p:cNvSpPr txBox="1"/>
          <p:nvPr/>
        </p:nvSpPr>
        <p:spPr>
          <a:xfrm>
            <a:off x="533400" y="3429000"/>
            <a:ext cx="8610600" cy="3140075"/>
          </a:xfrm>
          <a:prstGeom prst="rect">
            <a:avLst/>
          </a:prstGeom>
          <a:noFill/>
        </p:spPr>
        <p:txBody>
          <a:bodyPr>
            <a:spAutoFit/>
          </a:bodyPr>
          <a:lstStyle/>
          <a:p>
            <a:pPr>
              <a:defRPr/>
            </a:pPr>
            <a:r>
              <a:rPr lang="en-US" sz="1800" b="1" u="sng" dirty="0">
                <a:cs typeface="+mn-cs"/>
              </a:rPr>
              <a:t>Precipitation sampling</a:t>
            </a:r>
          </a:p>
          <a:p>
            <a:pPr>
              <a:defRPr/>
            </a:pPr>
            <a:endParaRPr lang="en-US" sz="1800" b="1" u="sng" dirty="0">
              <a:cs typeface="+mn-cs"/>
            </a:endParaRPr>
          </a:p>
          <a:p>
            <a:pPr marL="285750" indent="-285750">
              <a:buFont typeface="Arial" pitchFamily="34" charset="0"/>
              <a:buChar char="•"/>
              <a:defRPr/>
            </a:pPr>
            <a:r>
              <a:rPr lang="en-US" sz="1800" dirty="0">
                <a:cs typeface="+mn-cs"/>
              </a:rPr>
              <a:t>Inject rain water from syringe into the 25mL glass vial and fill to top</a:t>
            </a:r>
          </a:p>
          <a:p>
            <a:pPr marL="285750" indent="-285750">
              <a:buFont typeface="Arial" pitchFamily="34" charset="0"/>
              <a:buChar char="•"/>
              <a:defRPr/>
            </a:pPr>
            <a:r>
              <a:rPr lang="en-US" sz="1800" dirty="0">
                <a:cs typeface="+mn-cs"/>
              </a:rPr>
              <a:t>Empty the bucket and wipe clean</a:t>
            </a:r>
          </a:p>
          <a:p>
            <a:pPr marL="285750" indent="-285750">
              <a:buFont typeface="Arial" pitchFamily="34" charset="0"/>
              <a:buChar char="•"/>
              <a:defRPr/>
            </a:pPr>
            <a:r>
              <a:rPr lang="en-US" sz="1800" dirty="0">
                <a:cs typeface="+mn-cs"/>
              </a:rPr>
              <a:t>Add Mineral Oil to a depth of approximately 1cm</a:t>
            </a:r>
          </a:p>
          <a:p>
            <a:pPr marL="285750" indent="-285750">
              <a:buFont typeface="Arial" pitchFamily="34" charset="0"/>
              <a:buChar char="•"/>
              <a:defRPr/>
            </a:pPr>
            <a:r>
              <a:rPr lang="en-US" sz="1800" dirty="0">
                <a:cs typeface="+mn-cs"/>
              </a:rPr>
              <a:t>Replace the lid and duct tape closed</a:t>
            </a:r>
          </a:p>
          <a:p>
            <a:pPr marL="285750" indent="-285750">
              <a:buFont typeface="Arial" pitchFamily="34" charset="0"/>
              <a:buChar char="•"/>
              <a:defRPr/>
            </a:pPr>
            <a:r>
              <a:rPr lang="en-US" sz="1800" dirty="0">
                <a:cs typeface="+mn-cs"/>
              </a:rPr>
              <a:t>Secure the bucket</a:t>
            </a:r>
          </a:p>
          <a:p>
            <a:pPr marL="285750" indent="-285750">
              <a:buFont typeface="Arial" pitchFamily="34" charset="0"/>
              <a:buChar char="•"/>
              <a:defRPr/>
            </a:pPr>
            <a:endParaRPr lang="en-US" sz="1800" dirty="0">
              <a:cs typeface="+mn-cs"/>
            </a:endParaRPr>
          </a:p>
          <a:p>
            <a:pPr>
              <a:defRPr/>
            </a:pPr>
            <a:r>
              <a:rPr lang="en-US" sz="1800" dirty="0">
                <a:cs typeface="+mn-cs"/>
              </a:rPr>
              <a:t>***If the amount of precipitation in the buckets is insufficient for sampling, the bucket should be emptied and wiped clean, and new oil should be added.</a:t>
            </a:r>
          </a:p>
          <a:p>
            <a:pPr marL="285750" indent="-285750">
              <a:buFont typeface="Arial" pitchFamily="34" charset="0"/>
              <a:buChar char="•"/>
              <a:defRPr/>
            </a:pPr>
            <a:endParaRPr lang="en-US" sz="1800" dirty="0">
              <a:cs typeface="+mn-cs"/>
            </a:endParaRPr>
          </a:p>
        </p:txBody>
      </p:sp>
      <p:pic>
        <p:nvPicPr>
          <p:cNvPr id="31747" name="Picture 5" descr="C:\Users\alana\Pictures\NEPAL\KHUMBU\DSCN1520.JPG"/>
          <p:cNvPicPr>
            <a:picLocks noChangeAspect="1" noChangeArrowheads="1"/>
          </p:cNvPicPr>
          <p:nvPr/>
        </p:nvPicPr>
        <p:blipFill>
          <a:blip r:embed="rId2">
            <a:extLst>
              <a:ext uri="{28A0092B-C50C-407E-A947-70E740481C1C}">
                <a14:useLocalDpi xmlns:a14="http://schemas.microsoft.com/office/drawing/2010/main" val="0"/>
              </a:ext>
            </a:extLst>
          </a:blip>
          <a:srcRect l="21758" t="25389" r="26080" b="14395"/>
          <a:stretch>
            <a:fillRect/>
          </a:stretch>
        </p:blipFill>
        <p:spPr bwMode="auto">
          <a:xfrm>
            <a:off x="3233738" y="1295400"/>
            <a:ext cx="2328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5562600" y="1900238"/>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Pink square of clean cloth inserted into funnel to filter dust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a:xfrm>
            <a:off x="301625" y="457200"/>
            <a:ext cx="8534400" cy="758825"/>
          </a:xfrm>
        </p:spPr>
        <p:txBody>
          <a:bodyPr/>
          <a:lstStyle/>
          <a:p>
            <a:r>
              <a:rPr lang="en-US" b="1">
                <a:solidFill>
                  <a:srgbClr val="C9622F"/>
                </a:solidFill>
                <a:latin typeface="Georgia" charset="0"/>
                <a:ea typeface="ＭＳ Ｐゴシック" charset="0"/>
              </a:rPr>
              <a:t>Groundwater/Surface Water Collection</a:t>
            </a:r>
            <a:endParaRPr lang="en-US">
              <a:solidFill>
                <a:srgbClr val="FF3300"/>
              </a:solidFill>
              <a:latin typeface="Georgia" charset="0"/>
              <a:ea typeface="ＭＳ Ｐゴシック" charset="0"/>
            </a:endParaRPr>
          </a:p>
        </p:txBody>
      </p:sp>
      <p:sp>
        <p:nvSpPr>
          <p:cNvPr id="11266" name="Rectangle 4"/>
          <p:cNvSpPr>
            <a:spLocks noGrp="1"/>
          </p:cNvSpPr>
          <p:nvPr>
            <p:ph type="body" sz="half" idx="4294967295"/>
          </p:nvPr>
        </p:nvSpPr>
        <p:spPr>
          <a:xfrm>
            <a:off x="6194425" y="1854200"/>
            <a:ext cx="2247900" cy="3976688"/>
          </a:xfrm>
        </p:spPr>
        <p:txBody>
          <a:bodyPr/>
          <a:lstStyle/>
          <a:p>
            <a:r>
              <a:rPr lang="en-US" sz="2300">
                <a:latin typeface="Georgia" charset="0"/>
                <a:ea typeface="ＭＳ Ｐゴシック" charset="0"/>
              </a:rPr>
              <a:t>Generally collected as grab samples</a:t>
            </a:r>
          </a:p>
          <a:p>
            <a:r>
              <a:rPr lang="en-US" sz="2300">
                <a:latin typeface="Georgia" charset="0"/>
                <a:ea typeface="ＭＳ Ｐゴシック" charset="0"/>
              </a:rPr>
              <a:t>No special techniques or concerns</a:t>
            </a:r>
          </a:p>
          <a:p>
            <a:r>
              <a:rPr lang="en-US" sz="2300">
                <a:latin typeface="Georgia" charset="0"/>
                <a:ea typeface="ＭＳ Ｐゴシック" charset="0"/>
              </a:rPr>
              <a:t>No training required</a:t>
            </a:r>
          </a:p>
        </p:txBody>
      </p:sp>
      <p:pic>
        <p:nvPicPr>
          <p:cNvPr id="98309" name="Picture 5"/>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1738313" y="1244600"/>
            <a:ext cx="3925887" cy="523398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Title 2"/>
          <p:cNvSpPr txBox="1">
            <a:spLocks/>
          </p:cNvSpPr>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rgbClr val="C35E2E"/>
                </a:solidFill>
                <a:latin typeface="Arial" charset="0"/>
                <a:ea typeface="+mj-ea"/>
                <a:cs typeface="ＭＳ Ｐゴシック" charset="0"/>
              </a:defRPr>
            </a:lvl1pPr>
            <a:lvl2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5pPr>
            <a:lvl6pPr marL="457200" algn="ctr" rtl="0" fontAlgn="base">
              <a:spcBef>
                <a:spcPct val="0"/>
              </a:spcBef>
              <a:spcAft>
                <a:spcPct val="0"/>
              </a:spcAft>
              <a:defRPr sz="3300">
                <a:solidFill>
                  <a:srgbClr val="C35E2E"/>
                </a:solidFill>
                <a:latin typeface="Georgia" pitchFamily="18" charset="0"/>
              </a:defRPr>
            </a:lvl6pPr>
            <a:lvl7pPr marL="914400" algn="ctr" rtl="0" fontAlgn="base">
              <a:spcBef>
                <a:spcPct val="0"/>
              </a:spcBef>
              <a:spcAft>
                <a:spcPct val="0"/>
              </a:spcAft>
              <a:defRPr sz="3300">
                <a:solidFill>
                  <a:srgbClr val="C35E2E"/>
                </a:solidFill>
                <a:latin typeface="Georgia" pitchFamily="18" charset="0"/>
              </a:defRPr>
            </a:lvl7pPr>
            <a:lvl8pPr marL="1371600" algn="ctr" rtl="0" fontAlgn="base">
              <a:spcBef>
                <a:spcPct val="0"/>
              </a:spcBef>
              <a:spcAft>
                <a:spcPct val="0"/>
              </a:spcAft>
              <a:defRPr sz="3300">
                <a:solidFill>
                  <a:srgbClr val="C35E2E"/>
                </a:solidFill>
                <a:latin typeface="Georgia" pitchFamily="18" charset="0"/>
              </a:defRPr>
            </a:lvl8pPr>
            <a:lvl9pPr marL="1828800" algn="ctr" rtl="0" fontAlgn="base">
              <a:spcBef>
                <a:spcPct val="0"/>
              </a:spcBef>
              <a:spcAft>
                <a:spcPct val="0"/>
              </a:spcAft>
              <a:defRPr sz="3300">
                <a:solidFill>
                  <a:srgbClr val="C35E2E"/>
                </a:solidFill>
                <a:latin typeface="Georgia" pitchFamily="18" charset="0"/>
              </a:defRPr>
            </a:lvl9pPr>
          </a:lstStyle>
          <a:p>
            <a:r>
              <a:rPr lang="en-US" smtClean="0"/>
              <a:t>Except for glacial waters</a:t>
            </a:r>
            <a:endParaRPr lang="en-US" dirty="0"/>
          </a:p>
        </p:txBody>
      </p:sp>
      <p:sp>
        <p:nvSpPr>
          <p:cNvPr id="4" name="Content Placeholder 3"/>
          <p:cNvSpPr txBox="1">
            <a:spLocks/>
          </p:cNvSpPr>
          <p:nvPr/>
        </p:nvSpPr>
        <p:spPr>
          <a:xfrm>
            <a:off x="301752" y="1527048"/>
            <a:ext cx="8503920" cy="45720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Arial" charset="0"/>
                <a:ea typeface="+mn-ea"/>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DE6C36"/>
              </a:buClr>
              <a:buSzPct val="75000"/>
              <a:buFont typeface="Wingdings 2" charset="0"/>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F9B639"/>
              </a:buClr>
              <a:buSzPct val="70000"/>
              <a:buFont typeface="Wingdings" charset="0"/>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CF6DA4"/>
              </a:buClr>
              <a:buChar char="•"/>
              <a:defRPr sz="2000"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mtClean="0"/>
              <a:t>High sediment content in glacial waters</a:t>
            </a:r>
          </a:p>
          <a:p>
            <a:r>
              <a:rPr lang="en-US" smtClean="0"/>
              <a:t>Sediment messes up the analytical equipment</a:t>
            </a:r>
          </a:p>
          <a:p>
            <a:r>
              <a:rPr lang="en-US" smtClean="0"/>
              <a:t>Use filters to remove sediment</a:t>
            </a:r>
          </a:p>
          <a:p>
            <a:pPr lvl="1"/>
            <a:r>
              <a:rPr lang="en-US" smtClean="0"/>
              <a:t>0.7 uM glass fiber filters, 47 mm in diameter</a:t>
            </a:r>
          </a:p>
          <a:p>
            <a:pPr lvl="1"/>
            <a:r>
              <a:rPr lang="en-US" smtClean="0"/>
              <a:t>May need to filter several times if high sediment load</a:t>
            </a:r>
            <a:endParaRPr lang="en-US" dirty="0" smtClean="0"/>
          </a:p>
        </p:txBody>
      </p:sp>
    </p:spTree>
    <p:extLst>
      <p:ext uri="{BB962C8B-B14F-4D97-AF65-F5344CB8AC3E}">
        <p14:creationId xmlns:p14="http://schemas.microsoft.com/office/powerpoint/2010/main" val="11810629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a:xfrm>
            <a:off x="301625" y="419100"/>
            <a:ext cx="8534400" cy="758825"/>
          </a:xfrm>
        </p:spPr>
        <p:txBody>
          <a:bodyPr/>
          <a:lstStyle/>
          <a:p>
            <a:r>
              <a:rPr lang="en-US">
                <a:solidFill>
                  <a:srgbClr val="CC3300"/>
                </a:solidFill>
                <a:latin typeface="Georgia" charset="0"/>
                <a:ea typeface="ＭＳ Ｐゴシック" charset="0"/>
              </a:rPr>
              <a:t>Primary Isotopic Standards for stable isotopes in the environment</a:t>
            </a:r>
          </a:p>
        </p:txBody>
      </p:sp>
      <p:sp>
        <p:nvSpPr>
          <p:cNvPr id="12290" name="Rectangle 4"/>
          <p:cNvSpPr>
            <a:spLocks noGrp="1"/>
          </p:cNvSpPr>
          <p:nvPr>
            <p:ph type="body" idx="4294967295"/>
          </p:nvPr>
        </p:nvSpPr>
        <p:spPr/>
        <p:txBody>
          <a:bodyPr/>
          <a:lstStyle/>
          <a:p>
            <a:pPr>
              <a:lnSpc>
                <a:spcPct val="90000"/>
              </a:lnSpc>
            </a:pPr>
            <a:r>
              <a:rPr lang="en-US" sz="2800">
                <a:solidFill>
                  <a:srgbClr val="C9622F"/>
                </a:solidFill>
                <a:latin typeface="Verdana" charset="0"/>
                <a:ea typeface="ＭＳ Ｐゴシック" charset="0"/>
              </a:rPr>
              <a:t>Waters</a:t>
            </a:r>
          </a:p>
          <a:p>
            <a:pPr lvl="2">
              <a:lnSpc>
                <a:spcPct val="90000"/>
              </a:lnSpc>
              <a:buFont typeface="Wingdings 2" charset="0"/>
              <a:buNone/>
            </a:pPr>
            <a:r>
              <a:rPr lang="en-US" sz="1400">
                <a:solidFill>
                  <a:srgbClr val="E80D2A"/>
                </a:solidFill>
                <a:latin typeface="Verdana" charset="0"/>
                <a:ea typeface="ＭＳ Ｐゴシック" charset="0"/>
              </a:rPr>
              <a:t>V-SMOW</a:t>
            </a:r>
            <a:r>
              <a:rPr lang="en-US" sz="1400">
                <a:latin typeface="Verdana" charset="0"/>
                <a:ea typeface="ＭＳ Ｐゴシック" charset="0"/>
              </a:rPr>
              <a:t> (Vienna Standard Mean Ocean Water)</a:t>
            </a:r>
          </a:p>
          <a:p>
            <a:pPr lvl="2">
              <a:lnSpc>
                <a:spcPct val="90000"/>
              </a:lnSpc>
              <a:buFont typeface="Wingdings 2" charset="0"/>
              <a:buNone/>
            </a:pPr>
            <a:r>
              <a:rPr lang="en-US" sz="1400">
                <a:latin typeface="Verdana" charset="0"/>
                <a:ea typeface="ＭＳ Ｐゴシック" charset="0"/>
              </a:rPr>
              <a:t>SLAP (Standard Light Anarctic Precipitation)</a:t>
            </a:r>
          </a:p>
          <a:p>
            <a:pPr lvl="2">
              <a:lnSpc>
                <a:spcPct val="90000"/>
              </a:lnSpc>
              <a:buFont typeface="Wingdings 2" charset="0"/>
              <a:buNone/>
            </a:pPr>
            <a:r>
              <a:rPr lang="en-US" sz="1400">
                <a:latin typeface="Verdana" charset="0"/>
                <a:ea typeface="ＭＳ Ｐゴシック" charset="0"/>
              </a:rPr>
              <a:t>GISP (Greenland Ice Sheet Project)</a:t>
            </a:r>
          </a:p>
          <a:p>
            <a:pPr>
              <a:lnSpc>
                <a:spcPct val="90000"/>
              </a:lnSpc>
            </a:pPr>
            <a:r>
              <a:rPr lang="en-US" sz="2800">
                <a:solidFill>
                  <a:srgbClr val="C9622F"/>
                </a:solidFill>
                <a:latin typeface="Verdana" charset="0"/>
                <a:ea typeface="ＭＳ Ｐゴシック" charset="0"/>
              </a:rPr>
              <a:t>Carbonates/ CO</a:t>
            </a:r>
            <a:r>
              <a:rPr lang="en-US" sz="2800" baseline="-25000">
                <a:solidFill>
                  <a:srgbClr val="C9622F"/>
                </a:solidFill>
                <a:latin typeface="Verdana" charset="0"/>
                <a:ea typeface="ＭＳ Ｐゴシック" charset="0"/>
              </a:rPr>
              <a:t>2</a:t>
            </a:r>
            <a:endParaRPr lang="en-US" sz="2800">
              <a:solidFill>
                <a:srgbClr val="C9622F"/>
              </a:solidFill>
              <a:latin typeface="Verdana" charset="0"/>
              <a:ea typeface="ＭＳ Ｐゴシック" charset="0"/>
            </a:endParaRPr>
          </a:p>
          <a:p>
            <a:pPr lvl="2">
              <a:lnSpc>
                <a:spcPct val="90000"/>
              </a:lnSpc>
              <a:buFont typeface="Wingdings 2" charset="0"/>
              <a:buNone/>
            </a:pPr>
            <a:r>
              <a:rPr lang="en-US" sz="1400">
                <a:solidFill>
                  <a:srgbClr val="E80D2A"/>
                </a:solidFill>
                <a:latin typeface="Verdana" charset="0"/>
                <a:ea typeface="ＭＳ Ｐゴシック" charset="0"/>
              </a:rPr>
              <a:t>V-PDB</a:t>
            </a:r>
            <a:r>
              <a:rPr lang="en-US" sz="1400">
                <a:latin typeface="Verdana" charset="0"/>
                <a:ea typeface="ＭＳ Ｐゴシック" charset="0"/>
              </a:rPr>
              <a:t>  (Veinna PeeDee </a:t>
            </a:r>
            <a:r>
              <a:rPr lang="en-US" sz="1400">
                <a:solidFill>
                  <a:srgbClr val="000000"/>
                </a:solidFill>
                <a:latin typeface="Verdana" charset="0"/>
                <a:ea typeface="ＭＳ Ｐゴシック" charset="0"/>
              </a:rPr>
              <a:t>Belemnite)</a:t>
            </a:r>
          </a:p>
          <a:p>
            <a:pPr lvl="2">
              <a:lnSpc>
                <a:spcPct val="90000"/>
              </a:lnSpc>
              <a:buFont typeface="Wingdings 2" charset="0"/>
              <a:buNone/>
            </a:pPr>
            <a:r>
              <a:rPr lang="en-US" sz="1400">
                <a:solidFill>
                  <a:srgbClr val="000000"/>
                </a:solidFill>
                <a:latin typeface="Verdana" charset="0"/>
                <a:ea typeface="ＭＳ Ｐゴシック" charset="0"/>
              </a:rPr>
              <a:t>NBS-19</a:t>
            </a:r>
            <a:endParaRPr lang="en-US" sz="1400">
              <a:latin typeface="Verdana" charset="0"/>
              <a:ea typeface="ＭＳ Ｐゴシック" charset="0"/>
            </a:endParaRPr>
          </a:p>
          <a:p>
            <a:pPr lvl="2">
              <a:lnSpc>
                <a:spcPct val="90000"/>
              </a:lnSpc>
              <a:buFont typeface="Wingdings 2" charset="0"/>
              <a:buNone/>
            </a:pPr>
            <a:endParaRPr lang="en-US" sz="1400">
              <a:latin typeface="Verdana" charset="0"/>
              <a:ea typeface="ＭＳ Ｐゴシック" charset="0"/>
            </a:endParaRPr>
          </a:p>
          <a:p>
            <a:pPr>
              <a:lnSpc>
                <a:spcPct val="90000"/>
              </a:lnSpc>
            </a:pPr>
            <a:r>
              <a:rPr lang="en-US" sz="2800">
                <a:solidFill>
                  <a:srgbClr val="C9622F"/>
                </a:solidFill>
                <a:latin typeface="Verdana" charset="0"/>
                <a:ea typeface="ＭＳ Ｐゴシック" charset="0"/>
              </a:rPr>
              <a:t>Internal standards are calibrated to the primaries.</a:t>
            </a:r>
          </a:p>
          <a:p>
            <a:pPr>
              <a:lnSpc>
                <a:spcPct val="90000"/>
              </a:lnSpc>
              <a:buFont typeface="Wingdings 2" charset="0"/>
              <a:buNone/>
            </a:pPr>
            <a:endParaRPr lang="en-US" sz="2800">
              <a:solidFill>
                <a:srgbClr val="C9622F"/>
              </a:solidFill>
              <a:latin typeface="Verdana" charset="0"/>
              <a:ea typeface="ＭＳ Ｐゴシック" charset="0"/>
            </a:endParaRPr>
          </a:p>
          <a:p>
            <a:pPr>
              <a:lnSpc>
                <a:spcPct val="90000"/>
              </a:lnSpc>
              <a:buFont typeface="Wingdings 2" charset="0"/>
              <a:buNone/>
            </a:pPr>
            <a:r>
              <a:rPr lang="en-US" sz="1800">
                <a:latin typeface="Verdana" charset="0"/>
                <a:ea typeface="ＭＳ Ｐゴシック" charset="0"/>
              </a:rPr>
              <a:t>Primary standards are obtained from the International Atomic </a:t>
            </a:r>
          </a:p>
          <a:p>
            <a:pPr>
              <a:lnSpc>
                <a:spcPct val="90000"/>
              </a:lnSpc>
              <a:buFont typeface="Wingdings 2" charset="0"/>
              <a:buNone/>
            </a:pPr>
            <a:r>
              <a:rPr lang="en-US" sz="1800">
                <a:latin typeface="Verdana" charset="0"/>
                <a:ea typeface="ＭＳ Ｐゴシック" charset="0"/>
              </a:rPr>
              <a:t>Energy Agency (IAEA) in Vienna</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iso_supe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4529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 Box 3"/>
          <p:cNvSpPr txBox="1">
            <a:spLocks noChangeArrowheads="1"/>
          </p:cNvSpPr>
          <p:nvPr/>
        </p:nvSpPr>
        <p:spPr bwMode="auto">
          <a:xfrm>
            <a:off x="5470525" y="1238250"/>
            <a:ext cx="3503613"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CC3300"/>
                </a:solidFill>
                <a:latin typeface="Times New Roman" charset="0"/>
                <a:cs typeface="+mn-cs"/>
              </a:rPr>
              <a:t>Solve all your </a:t>
            </a:r>
          </a:p>
          <a:p>
            <a:pPr>
              <a:defRPr/>
            </a:pPr>
            <a:r>
              <a:rPr lang="en-US" sz="3200" b="1">
                <a:solidFill>
                  <a:srgbClr val="CC3300"/>
                </a:solidFill>
                <a:latin typeface="Times New Roman" charset="0"/>
                <a:cs typeface="+mn-cs"/>
              </a:rPr>
              <a:t> problems?</a:t>
            </a:r>
          </a:p>
          <a:p>
            <a:pPr>
              <a:defRPr/>
            </a:pPr>
            <a:endParaRPr lang="en-US" sz="3200" b="1">
              <a:solidFill>
                <a:srgbClr val="CC3300"/>
              </a:solidFill>
              <a:latin typeface="Times New Roman" charset="0"/>
              <a:cs typeface="+mn-cs"/>
            </a:endParaRPr>
          </a:p>
          <a:p>
            <a:pPr>
              <a:defRPr/>
            </a:pPr>
            <a:r>
              <a:rPr lang="en-US" sz="3200" b="1">
                <a:solidFill>
                  <a:srgbClr val="CC3300"/>
                </a:solidFill>
                <a:latin typeface="Times New Roman" charset="0"/>
                <a:cs typeface="+mn-cs"/>
              </a:rPr>
              <a:t>Protect you from</a:t>
            </a:r>
          </a:p>
          <a:p>
            <a:pPr>
              <a:defRPr/>
            </a:pPr>
            <a:r>
              <a:rPr lang="en-US" sz="3200" b="1">
                <a:solidFill>
                  <a:srgbClr val="CC3300"/>
                </a:solidFill>
                <a:latin typeface="Times New Roman" charset="0"/>
                <a:cs typeface="+mn-cs"/>
              </a:rPr>
              <a:t> harm?</a:t>
            </a:r>
          </a:p>
          <a:p>
            <a:pPr>
              <a:defRPr/>
            </a:pPr>
            <a:endParaRPr lang="en-US" sz="3200" b="1">
              <a:solidFill>
                <a:srgbClr val="CC3300"/>
              </a:solidFill>
              <a:latin typeface="Times New Roman" charset="0"/>
              <a:cs typeface="+mn-cs"/>
            </a:endParaRPr>
          </a:p>
          <a:p>
            <a:pPr>
              <a:defRPr/>
            </a:pPr>
            <a:r>
              <a:rPr lang="en-US" sz="3200" b="1">
                <a:solidFill>
                  <a:srgbClr val="CC3300"/>
                </a:solidFill>
                <a:latin typeface="Times New Roman" charset="0"/>
                <a:cs typeface="+mn-cs"/>
              </a:rPr>
              <a:t>What are isotopes?</a:t>
            </a:r>
          </a:p>
          <a:p>
            <a:pPr>
              <a:defRPr/>
            </a:pPr>
            <a:endParaRPr lang="en-US" sz="3200" b="1">
              <a:solidFill>
                <a:srgbClr val="CC3300"/>
              </a:solidFill>
              <a:latin typeface="Times New Roman" charset="0"/>
              <a:cs typeface="+mn-cs"/>
            </a:endParaRPr>
          </a:p>
          <a:p>
            <a:pPr>
              <a:defRPr/>
            </a:pPr>
            <a:r>
              <a:rPr lang="en-US" sz="3200" b="1">
                <a:solidFill>
                  <a:srgbClr val="CC3300"/>
                </a:solidFill>
                <a:latin typeface="Times New Roman" charset="0"/>
                <a:cs typeface="+mn-cs"/>
              </a:rPr>
              <a:t>How are isotopes</a:t>
            </a:r>
          </a:p>
          <a:p>
            <a:pPr>
              <a:defRPr/>
            </a:pPr>
            <a:r>
              <a:rPr lang="en-US" sz="3200" b="1">
                <a:solidFill>
                  <a:srgbClr val="CC3300"/>
                </a:solidFill>
                <a:latin typeface="Times New Roman" charset="0"/>
                <a:cs typeface="+mn-cs"/>
              </a:rPr>
              <a:t> helpful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301625" y="431800"/>
            <a:ext cx="8534400" cy="758825"/>
          </a:xfrm>
        </p:spPr>
        <p:txBody>
          <a:bodyPr/>
          <a:lstStyle/>
          <a:p>
            <a:r>
              <a:rPr lang="en-US" b="1">
                <a:solidFill>
                  <a:srgbClr val="C9622F"/>
                </a:solidFill>
                <a:latin typeface="Georgia" charset="0"/>
                <a:ea typeface="ＭＳ Ｐゴシック" charset="0"/>
              </a:rPr>
              <a:t>Gas Source: Isotope Ratio Mass Spectrometry (IRMS)</a:t>
            </a:r>
            <a:endParaRPr lang="en-US">
              <a:solidFill>
                <a:srgbClr val="FF3300"/>
              </a:solidFill>
              <a:latin typeface="Georgia" charset="0"/>
              <a:ea typeface="ＭＳ Ｐゴシック" charset="0"/>
            </a:endParaRPr>
          </a:p>
        </p:txBody>
      </p:sp>
      <p:pic>
        <p:nvPicPr>
          <p:cNvPr id="101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00188"/>
            <a:ext cx="655320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a:xfrm>
            <a:off x="301625" y="419100"/>
            <a:ext cx="8534400" cy="758825"/>
          </a:xfrm>
        </p:spPr>
        <p:txBody>
          <a:bodyPr/>
          <a:lstStyle/>
          <a:p>
            <a:r>
              <a:rPr lang="en-US" b="1">
                <a:solidFill>
                  <a:srgbClr val="C9622F"/>
                </a:solidFill>
                <a:latin typeface="Georgia" charset="0"/>
                <a:ea typeface="ＭＳ Ｐゴシック" charset="0"/>
              </a:rPr>
              <a:t>Water for oxygen isotope </a:t>
            </a:r>
            <a:br>
              <a:rPr lang="en-US" b="1">
                <a:solidFill>
                  <a:srgbClr val="C9622F"/>
                </a:solidFill>
                <a:latin typeface="Georgia" charset="0"/>
                <a:ea typeface="ＭＳ Ｐゴシック" charset="0"/>
              </a:rPr>
            </a:br>
            <a:r>
              <a:rPr lang="en-US" b="1">
                <a:solidFill>
                  <a:srgbClr val="C9622F"/>
                </a:solidFill>
                <a:latin typeface="Georgia" charset="0"/>
                <a:ea typeface="ＭＳ Ｐゴシック" charset="0"/>
              </a:rPr>
              <a:t>analysis by equilibration</a:t>
            </a:r>
            <a:endParaRPr lang="en-US">
              <a:solidFill>
                <a:srgbClr val="FF3300"/>
              </a:solidFill>
              <a:latin typeface="Georgia" charset="0"/>
              <a:ea typeface="ＭＳ Ｐゴシック" charset="0"/>
            </a:endParaRPr>
          </a:p>
        </p:txBody>
      </p:sp>
      <p:sp>
        <p:nvSpPr>
          <p:cNvPr id="14338" name="Rectangle 4"/>
          <p:cNvSpPr>
            <a:spLocks noGrp="1"/>
          </p:cNvSpPr>
          <p:nvPr>
            <p:ph type="body" sz="half" idx="4294967295"/>
          </p:nvPr>
        </p:nvSpPr>
        <p:spPr>
          <a:xfrm>
            <a:off x="4632325" y="1816100"/>
            <a:ext cx="4178300" cy="3608388"/>
          </a:xfrm>
        </p:spPr>
        <p:txBody>
          <a:bodyPr/>
          <a:lstStyle/>
          <a:p>
            <a:r>
              <a:rPr lang="en-US" sz="2300">
                <a:latin typeface="Georgia" charset="0"/>
                <a:ea typeface="ＭＳ Ｐゴシック" charset="0"/>
              </a:rPr>
              <a:t>~ 2 ml of water</a:t>
            </a:r>
          </a:p>
          <a:p>
            <a:r>
              <a:rPr lang="en-US" sz="2300">
                <a:latin typeface="Georgia" charset="0"/>
                <a:ea typeface="ＭＳ Ｐゴシック" charset="0"/>
              </a:rPr>
              <a:t>~ CO</a:t>
            </a:r>
            <a:r>
              <a:rPr lang="en-US" sz="2300" baseline="-25000">
                <a:latin typeface="Georgia" charset="0"/>
                <a:ea typeface="ＭＳ Ｐゴシック" charset="0"/>
              </a:rPr>
              <a:t>2</a:t>
            </a:r>
            <a:r>
              <a:rPr lang="en-US" sz="2300">
                <a:latin typeface="Georgia" charset="0"/>
                <a:ea typeface="ＭＳ Ｐゴシック" charset="0"/>
              </a:rPr>
              <a:t> gas in head space</a:t>
            </a:r>
          </a:p>
          <a:p>
            <a:r>
              <a:rPr lang="en-US" sz="2300">
                <a:latin typeface="Georgia" charset="0"/>
                <a:ea typeface="ＭＳ Ｐゴシック" charset="0"/>
              </a:rPr>
              <a:t>Equilibrate at known and steady temperature (25°C)</a:t>
            </a:r>
          </a:p>
          <a:p>
            <a:r>
              <a:rPr lang="en-US" sz="2300">
                <a:latin typeface="Georgia" charset="0"/>
                <a:ea typeface="ＭＳ Ｐゴシック" charset="0"/>
              </a:rPr>
              <a:t>8 hours for exchange to completely occur </a:t>
            </a:r>
          </a:p>
          <a:p>
            <a:r>
              <a:rPr lang="en-US" sz="2300">
                <a:latin typeface="Georgia" charset="0"/>
                <a:ea typeface="ＭＳ Ｐゴシック" charset="0"/>
              </a:rPr>
              <a:t>CO</a:t>
            </a:r>
            <a:r>
              <a:rPr lang="en-US" sz="2300" baseline="-25000">
                <a:latin typeface="Georgia" charset="0"/>
                <a:ea typeface="ＭＳ Ｐゴシック" charset="0"/>
              </a:rPr>
              <a:t>2</a:t>
            </a:r>
            <a:r>
              <a:rPr lang="en-US" sz="2300">
                <a:latin typeface="Georgia" charset="0"/>
                <a:ea typeface="ＭＳ Ｐゴシック" charset="0"/>
              </a:rPr>
              <a:t> carries isotopic signature of </a:t>
            </a:r>
            <a:r>
              <a:rPr lang="en-US" sz="2300" baseline="30000">
                <a:latin typeface="Georgia" charset="0"/>
                <a:ea typeface="ＭＳ Ｐゴシック" charset="0"/>
              </a:rPr>
              <a:t>18</a:t>
            </a:r>
            <a:r>
              <a:rPr lang="en-US" sz="2300">
                <a:latin typeface="Georgia" charset="0"/>
                <a:ea typeface="ＭＳ Ｐゴシック" charset="0"/>
              </a:rPr>
              <a:t>O in water</a:t>
            </a:r>
          </a:p>
        </p:txBody>
      </p:sp>
      <p:pic>
        <p:nvPicPr>
          <p:cNvPr id="103429" name="Picture 5"/>
          <p:cNvPicPr>
            <a:picLocks noGrp="1" noChangeAspect="1" noChangeArrowheads="1"/>
          </p:cNvPicPr>
          <p:nvPr>
            <p:ph type="chart" sz="half" idx="4294967295"/>
          </p:nvPr>
        </p:nvPicPr>
        <p:blipFill>
          <a:blip r:embed="rId2">
            <a:extLst>
              <a:ext uri="{28A0092B-C50C-407E-A947-70E740481C1C}">
                <a14:useLocalDpi xmlns:a14="http://schemas.microsoft.com/office/drawing/2010/main" val="0"/>
              </a:ext>
            </a:extLst>
          </a:blip>
          <a:srcRect/>
          <a:stretch>
            <a:fillRect/>
          </a:stretch>
        </p:blipFill>
        <p:spPr>
          <a:xfrm>
            <a:off x="301625" y="2251075"/>
            <a:ext cx="4191000" cy="3143250"/>
          </a:xfrm>
          <a:ln w="1905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386" name="Rectangle 3"/>
          <p:cNvSpPr>
            <a:spLocks noGrp="1"/>
          </p:cNvSpPr>
          <p:nvPr>
            <p:ph type="title" idx="4294967295"/>
          </p:nvPr>
        </p:nvSpPr>
        <p:spPr/>
        <p:txBody>
          <a:bodyPr/>
          <a:lstStyle/>
          <a:p>
            <a:r>
              <a:rPr lang="en-US" sz="4400" b="1">
                <a:solidFill>
                  <a:srgbClr val="C9622F"/>
                </a:solidFill>
                <a:latin typeface="Times" charset="0"/>
                <a:ea typeface="ＭＳ Ｐゴシック" charset="0"/>
              </a:rPr>
              <a:t>DUAL INJECTION SYSTEM</a:t>
            </a:r>
            <a:endParaRPr lang="en-US" sz="4400" b="1">
              <a:solidFill>
                <a:srgbClr val="CC3300"/>
              </a:solidFill>
              <a:latin typeface="Times" charset="0"/>
              <a:ea typeface="ＭＳ Ｐゴシック" charset="0"/>
            </a:endParaRPr>
          </a:p>
        </p:txBody>
      </p:sp>
      <p:sp>
        <p:nvSpPr>
          <p:cNvPr id="107525" name="Text Box 5"/>
          <p:cNvSpPr txBox="1">
            <a:spLocks noChangeArrowheads="1"/>
          </p:cNvSpPr>
          <p:nvPr/>
        </p:nvSpPr>
        <p:spPr bwMode="auto">
          <a:xfrm>
            <a:off x="454025" y="4900613"/>
            <a:ext cx="85169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600" b="1">
                <a:solidFill>
                  <a:srgbClr val="CC3300"/>
                </a:solidFill>
                <a:latin typeface="Times" charset="0"/>
                <a:cs typeface="+mn-cs"/>
              </a:rPr>
              <a:t>HIGH PRECISION: standard plus sample</a:t>
            </a:r>
          </a:p>
          <a:p>
            <a:pPr eaLnBrk="0" hangingPunct="0">
              <a:defRPr/>
            </a:pPr>
            <a:r>
              <a:rPr lang="en-US" sz="3600" b="1">
                <a:solidFill>
                  <a:srgbClr val="CC3300"/>
                </a:solidFill>
                <a:latin typeface="Times" charset="0"/>
                <a:cs typeface="+mn-cs"/>
              </a:rPr>
              <a:t>precision less than 0.5‰</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263525" y="457200"/>
            <a:ext cx="8534400" cy="758825"/>
          </a:xfrm>
        </p:spPr>
        <p:txBody>
          <a:bodyPr/>
          <a:lstStyle/>
          <a:p>
            <a:r>
              <a:rPr lang="en-US" b="1">
                <a:solidFill>
                  <a:srgbClr val="C9622F"/>
                </a:solidFill>
                <a:latin typeface="Georgia" charset="0"/>
                <a:ea typeface="ＭＳ Ｐゴシック" charset="0"/>
              </a:rPr>
              <a:t>Water for hydrogen isotope analysis by Uranium reduction</a:t>
            </a:r>
            <a:endParaRPr lang="en-US">
              <a:solidFill>
                <a:srgbClr val="FF3300"/>
              </a:solidFill>
              <a:latin typeface="Georgia" charset="0"/>
              <a:ea typeface="ＭＳ Ｐゴシック" charset="0"/>
            </a:endParaRPr>
          </a:p>
        </p:txBody>
      </p:sp>
      <p:sp>
        <p:nvSpPr>
          <p:cNvPr id="17410" name="Rectangle 4"/>
          <p:cNvSpPr>
            <a:spLocks noGrp="1"/>
          </p:cNvSpPr>
          <p:nvPr>
            <p:ph type="body" sz="half" idx="4294967295"/>
          </p:nvPr>
        </p:nvSpPr>
        <p:spPr>
          <a:xfrm>
            <a:off x="4645025" y="1524000"/>
            <a:ext cx="4191000" cy="4598988"/>
          </a:xfrm>
        </p:spPr>
        <p:txBody>
          <a:bodyPr/>
          <a:lstStyle/>
          <a:p>
            <a:r>
              <a:rPr lang="en-US" sz="2300">
                <a:solidFill>
                  <a:srgbClr val="C9622F"/>
                </a:solidFill>
                <a:latin typeface="Georgia" charset="0"/>
                <a:ea typeface="ＭＳ Ｐゴシック" charset="0"/>
              </a:rPr>
              <a:t>Water is directly injected to evacuated chamber at 60°C.</a:t>
            </a:r>
          </a:p>
          <a:p>
            <a:r>
              <a:rPr lang="en-US" sz="2300">
                <a:solidFill>
                  <a:srgbClr val="C9622F"/>
                </a:solidFill>
                <a:latin typeface="Georgia" charset="0"/>
                <a:ea typeface="ＭＳ Ｐゴシック" charset="0"/>
              </a:rPr>
              <a:t>Vaporized water bleeds to uranium at 600°C.</a:t>
            </a:r>
          </a:p>
          <a:p>
            <a:r>
              <a:rPr lang="en-US" sz="2300">
                <a:solidFill>
                  <a:srgbClr val="C9622F"/>
                </a:solidFill>
                <a:latin typeface="Georgia" charset="0"/>
                <a:ea typeface="ＭＳ Ｐゴシック" charset="0"/>
              </a:rPr>
              <a:t>H</a:t>
            </a:r>
            <a:r>
              <a:rPr lang="en-US" sz="2300" baseline="-25000">
                <a:solidFill>
                  <a:srgbClr val="C9622F"/>
                </a:solidFill>
                <a:latin typeface="Georgia" charset="0"/>
                <a:ea typeface="ＭＳ Ｐゴシック" charset="0"/>
              </a:rPr>
              <a:t>2</a:t>
            </a:r>
            <a:r>
              <a:rPr lang="en-US" sz="2300">
                <a:solidFill>
                  <a:srgbClr val="C9622F"/>
                </a:solidFill>
                <a:latin typeface="Georgia" charset="0"/>
                <a:ea typeface="ＭＳ Ｐゴシック" charset="0"/>
              </a:rPr>
              <a:t>O  +  U   </a:t>
            </a:r>
            <a:r>
              <a:rPr lang="en-US" sz="2300">
                <a:solidFill>
                  <a:srgbClr val="C9622F"/>
                </a:solidFill>
                <a:latin typeface="Symbol" charset="0"/>
                <a:ea typeface="ＭＳ Ｐゴシック" charset="0"/>
                <a:sym typeface="Symbol" charset="0"/>
              </a:rPr>
              <a:t></a:t>
            </a:r>
            <a:r>
              <a:rPr lang="en-US" sz="2300">
                <a:solidFill>
                  <a:srgbClr val="C9622F"/>
                </a:solidFill>
                <a:latin typeface="Georgia" charset="0"/>
                <a:ea typeface="ＭＳ Ｐゴシック" charset="0"/>
              </a:rPr>
              <a:t>  H</a:t>
            </a:r>
            <a:r>
              <a:rPr lang="en-US" sz="2300" baseline="-25000">
                <a:solidFill>
                  <a:srgbClr val="C9622F"/>
                </a:solidFill>
                <a:latin typeface="Georgia" charset="0"/>
                <a:ea typeface="ＭＳ Ｐゴシック" charset="0"/>
              </a:rPr>
              <a:t>2</a:t>
            </a:r>
            <a:r>
              <a:rPr lang="en-US" sz="2300">
                <a:solidFill>
                  <a:srgbClr val="C9622F"/>
                </a:solidFill>
                <a:latin typeface="Georgia" charset="0"/>
                <a:ea typeface="ＭＳ Ｐゴシック" charset="0"/>
              </a:rPr>
              <a:t>  +  UO</a:t>
            </a:r>
          </a:p>
          <a:p>
            <a:r>
              <a:rPr lang="en-US" sz="2300">
                <a:solidFill>
                  <a:srgbClr val="C9622F"/>
                </a:solidFill>
                <a:latin typeface="Georgia" charset="0"/>
                <a:ea typeface="ＭＳ Ｐゴシック" charset="0"/>
              </a:rPr>
              <a:t>Hydrogen to mass spec.</a:t>
            </a:r>
          </a:p>
          <a:p>
            <a:r>
              <a:rPr lang="en-US" sz="2300">
                <a:solidFill>
                  <a:srgbClr val="C9622F"/>
                </a:solidFill>
                <a:latin typeface="Georgia" charset="0"/>
                <a:ea typeface="ＭＳ Ｐゴシック" charset="0"/>
              </a:rPr>
              <a:t>Can</a:t>
            </a:r>
            <a:r>
              <a:rPr lang="ja-JP" altLang="en-US" sz="2300">
                <a:solidFill>
                  <a:srgbClr val="C9622F"/>
                </a:solidFill>
                <a:latin typeface="Georgia" charset="0"/>
                <a:ea typeface="ＭＳ Ｐゴシック" charset="0"/>
              </a:rPr>
              <a:t>’</a:t>
            </a:r>
            <a:r>
              <a:rPr lang="en-US" altLang="ja-JP" sz="2300">
                <a:solidFill>
                  <a:srgbClr val="C9622F"/>
                </a:solidFill>
                <a:latin typeface="Georgia" charset="0"/>
                <a:ea typeface="ＭＳ Ｐゴシック" charset="0"/>
              </a:rPr>
              <a:t>t do high-conductance samples</a:t>
            </a:r>
            <a:endParaRPr lang="en-US" sz="2300">
              <a:solidFill>
                <a:srgbClr val="C9622F"/>
              </a:solidFill>
              <a:latin typeface="Georgia" charset="0"/>
              <a:ea typeface="ＭＳ Ｐゴシック" charset="0"/>
            </a:endParaRPr>
          </a:p>
        </p:txBody>
      </p:sp>
      <p:pic>
        <p:nvPicPr>
          <p:cNvPr id="109573" name="Picture 5"/>
          <p:cNvPicPr>
            <a:picLocks noGrp="1" noChangeAspect="1" noChangeArrowheads="1"/>
          </p:cNvPicPr>
          <p:nvPr>
            <p:ph type="chart" sz="half" idx="4294967295"/>
          </p:nvPr>
        </p:nvPicPr>
        <p:blipFill>
          <a:blip r:embed="rId2">
            <a:lum contrast="30000"/>
            <a:extLst>
              <a:ext uri="{28A0092B-C50C-407E-A947-70E740481C1C}">
                <a14:useLocalDpi xmlns:a14="http://schemas.microsoft.com/office/drawing/2010/main" val="0"/>
              </a:ext>
            </a:extLst>
          </a:blip>
          <a:srcRect/>
          <a:stretch>
            <a:fillRect/>
          </a:stretch>
        </p:blipFill>
        <p:spPr>
          <a:xfrm>
            <a:off x="301625" y="2251075"/>
            <a:ext cx="4191000" cy="3143250"/>
          </a:xfrm>
          <a:ln w="1905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en-US" b="1">
                <a:solidFill>
                  <a:srgbClr val="C9622F"/>
                </a:solidFill>
                <a:latin typeface="Georgia" charset="0"/>
                <a:ea typeface="ＭＳ Ｐゴシック" charset="0"/>
              </a:rPr>
              <a:t>Cost for isotopic analysis of H and O</a:t>
            </a:r>
            <a:endParaRPr lang="en-US">
              <a:solidFill>
                <a:srgbClr val="FF3300"/>
              </a:solidFill>
              <a:latin typeface="Georgia" charset="0"/>
              <a:ea typeface="ＭＳ Ｐゴシック" charset="0"/>
            </a:endParaRPr>
          </a:p>
        </p:txBody>
      </p:sp>
      <p:sp>
        <p:nvSpPr>
          <p:cNvPr id="18434" name="Rectangle 4"/>
          <p:cNvSpPr>
            <a:spLocks noGrp="1"/>
          </p:cNvSpPr>
          <p:nvPr>
            <p:ph type="body" idx="4294967295"/>
          </p:nvPr>
        </p:nvSpPr>
        <p:spPr/>
        <p:txBody>
          <a:bodyPr/>
          <a:lstStyle/>
          <a:p>
            <a:r>
              <a:rPr lang="en-US">
                <a:solidFill>
                  <a:srgbClr val="C9622F"/>
                </a:solidFill>
                <a:latin typeface="Georgia" charset="0"/>
                <a:ea typeface="ＭＳ Ｐゴシック" charset="0"/>
              </a:rPr>
              <a:t>Sampling bottles: $1 per sample</a:t>
            </a:r>
          </a:p>
          <a:p>
            <a:r>
              <a:rPr lang="en-US">
                <a:solidFill>
                  <a:srgbClr val="C9622F"/>
                </a:solidFill>
                <a:latin typeface="Georgia" charset="0"/>
                <a:ea typeface="ＭＳ Ｐゴシック" charset="0"/>
              </a:rPr>
              <a:t>Analytical costs: $40 per sample per analyte</a:t>
            </a:r>
          </a:p>
          <a:p>
            <a:r>
              <a:rPr lang="en-US">
                <a:solidFill>
                  <a:srgbClr val="C9622F"/>
                </a:solidFill>
                <a:latin typeface="Georgia" charset="0"/>
                <a:ea typeface="ＭＳ Ｐゴシック" charset="0"/>
              </a:rPr>
              <a:t>$80 per sample for both H and O</a:t>
            </a:r>
          </a:p>
          <a:p>
            <a:r>
              <a:rPr lang="en-US">
                <a:solidFill>
                  <a:srgbClr val="C9622F"/>
                </a:solidFill>
                <a:latin typeface="Georgia" charset="0"/>
                <a:ea typeface="ＭＳ Ｐゴシック" charset="0"/>
              </a:rPr>
              <a:t>cheap</a:t>
            </a:r>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r>
              <a:rPr lang="en-US">
                <a:latin typeface="Georgia" charset="0"/>
                <a:ea typeface="ＭＳ Ｐゴシック" charset="0"/>
              </a:rPr>
              <a:t>New optical instruments</a:t>
            </a:r>
          </a:p>
        </p:txBody>
      </p:sp>
      <p:sp>
        <p:nvSpPr>
          <p:cNvPr id="19458" name="Rectangle 3"/>
          <p:cNvSpPr>
            <a:spLocks noGrp="1"/>
          </p:cNvSpPr>
          <p:nvPr>
            <p:ph type="body" idx="4294967295"/>
          </p:nvPr>
        </p:nvSpPr>
        <p:spPr/>
        <p:txBody>
          <a:bodyPr/>
          <a:lstStyle/>
          <a:p>
            <a:r>
              <a:rPr lang="en-US" dirty="0">
                <a:solidFill>
                  <a:srgbClr val="C9622F"/>
                </a:solidFill>
                <a:latin typeface="Georgia" charset="0"/>
                <a:ea typeface="ＭＳ Ｐゴシック" charset="0"/>
              </a:rPr>
              <a:t>Based on high-resolution direct-absorption spectroscopy</a:t>
            </a:r>
          </a:p>
          <a:p>
            <a:r>
              <a:rPr lang="en-US" dirty="0">
                <a:solidFill>
                  <a:srgbClr val="C9622F"/>
                </a:solidFill>
                <a:latin typeface="Georgia" charset="0"/>
                <a:ea typeface="ＭＳ Ｐゴシック" charset="0"/>
              </a:rPr>
              <a:t>Size of  a large suitcase</a:t>
            </a:r>
          </a:p>
          <a:p>
            <a:r>
              <a:rPr lang="en-US" dirty="0">
                <a:solidFill>
                  <a:srgbClr val="C9622F"/>
                </a:solidFill>
                <a:latin typeface="Georgia" charset="0"/>
                <a:ea typeface="ＭＳ Ｐゴシック" charset="0"/>
              </a:rPr>
              <a:t>Real-time, in-situ measurements possible</a:t>
            </a:r>
          </a:p>
          <a:p>
            <a:r>
              <a:rPr lang="en-US" dirty="0">
                <a:solidFill>
                  <a:srgbClr val="C9622F"/>
                </a:solidFill>
                <a:latin typeface="Georgia" charset="0"/>
                <a:ea typeface="ＭＳ Ｐゴシック" charset="0"/>
              </a:rPr>
              <a:t>High temporal frequency</a:t>
            </a:r>
          </a:p>
          <a:p>
            <a:r>
              <a:rPr lang="en-US" dirty="0">
                <a:solidFill>
                  <a:srgbClr val="C9622F"/>
                </a:solidFill>
                <a:latin typeface="Georgia" charset="0"/>
                <a:ea typeface="ＭＳ Ｐゴシック" charset="0"/>
              </a:rPr>
              <a:t>Lower costs: about $5-10 dollars per sample</a:t>
            </a:r>
          </a:p>
          <a:p>
            <a:r>
              <a:rPr lang="en-US" dirty="0">
                <a:solidFill>
                  <a:srgbClr val="C9622F"/>
                </a:solidFill>
                <a:latin typeface="Georgia" charset="0"/>
                <a:ea typeface="ＭＳ Ｐゴシック" charset="0"/>
              </a:rPr>
              <a:t>Los Gatos: main manufacturer</a:t>
            </a:r>
          </a:p>
          <a:p>
            <a:r>
              <a:rPr lang="en-US" dirty="0" err="1" smtClean="0">
                <a:solidFill>
                  <a:srgbClr val="C9622F"/>
                </a:solidFill>
                <a:latin typeface="Georgia" charset="0"/>
                <a:ea typeface="ＭＳ Ｐゴシック" charset="0"/>
              </a:rPr>
              <a:t>Piccaro</a:t>
            </a:r>
            <a:r>
              <a:rPr lang="en-US" dirty="0">
                <a:solidFill>
                  <a:srgbClr val="C9622F"/>
                </a:solidFill>
                <a:latin typeface="Georgia" charset="0"/>
                <a:ea typeface="ＭＳ Ｐゴシック" charset="0"/>
              </a:rPr>
              <a:t>: new and improved competitor</a:t>
            </a:r>
          </a:p>
          <a:p>
            <a:r>
              <a:rPr lang="en-US" dirty="0">
                <a:solidFill>
                  <a:srgbClr val="C9622F"/>
                </a:solidFill>
                <a:latin typeface="Georgia" charset="0"/>
                <a:ea typeface="ＭＳ Ｐゴシック" charset="0"/>
              </a:rPr>
              <a:t>Lots of innovation </a:t>
            </a:r>
            <a:r>
              <a:rPr lang="en-US" dirty="0" smtClean="0">
                <a:solidFill>
                  <a:srgbClr val="C9622F"/>
                </a:solidFill>
                <a:latin typeface="Georgia" charset="0"/>
                <a:ea typeface="ＭＳ Ｐゴシック" charset="0"/>
              </a:rPr>
              <a:t>here</a:t>
            </a:r>
          </a:p>
          <a:p>
            <a:r>
              <a:rPr lang="en-US" dirty="0" smtClean="0">
                <a:solidFill>
                  <a:srgbClr val="C9622F"/>
                </a:solidFill>
                <a:latin typeface="Georgia" charset="0"/>
                <a:ea typeface="ＭＳ Ｐゴシック" charset="0"/>
              </a:rPr>
              <a:t>$90,000 for  complete set-up</a:t>
            </a:r>
            <a:endParaRPr lang="en-US" dirty="0">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r>
              <a:rPr lang="en-US" b="1">
                <a:solidFill>
                  <a:srgbClr val="C9622F"/>
                </a:solidFill>
                <a:latin typeface="Georgia" charset="0"/>
                <a:ea typeface="ＭＳ Ｐゴシック" charset="0"/>
              </a:rPr>
              <a:t>Elemental analyzer (EA)</a:t>
            </a:r>
            <a:endParaRPr lang="en-US">
              <a:solidFill>
                <a:srgbClr val="FF3300"/>
              </a:solidFill>
              <a:latin typeface="Georgia" charset="0"/>
              <a:ea typeface="ＭＳ Ｐゴシック" charset="0"/>
            </a:endParaRPr>
          </a:p>
        </p:txBody>
      </p:sp>
      <p:sp>
        <p:nvSpPr>
          <p:cNvPr id="20482" name="Rectangle 3"/>
          <p:cNvSpPr>
            <a:spLocks noGrp="1"/>
          </p:cNvSpPr>
          <p:nvPr>
            <p:ph type="body" sz="half" idx="4294967295"/>
          </p:nvPr>
        </p:nvSpPr>
        <p:spPr>
          <a:xfrm>
            <a:off x="4645025" y="1524000"/>
            <a:ext cx="4191000" cy="4598988"/>
          </a:xfrm>
        </p:spPr>
        <p:txBody>
          <a:bodyPr/>
          <a:lstStyle/>
          <a:p>
            <a:r>
              <a:rPr lang="en-US" sz="1800">
                <a:latin typeface="Verdana" charset="0"/>
                <a:ea typeface="ＭＳ Ｐゴシック" charset="0"/>
              </a:rPr>
              <a:t>determines the total amount of C, N, S, H and O present in samples</a:t>
            </a:r>
          </a:p>
          <a:p>
            <a:r>
              <a:rPr lang="en-US" sz="1800">
                <a:latin typeface="Verdana" charset="0"/>
                <a:ea typeface="ＭＳ Ｐゴシック" charset="0"/>
              </a:rPr>
              <a:t>It can be coupled with a mass spectrometer (EA-MS) for isotopic analysis of the elements above</a:t>
            </a:r>
          </a:p>
          <a:p>
            <a:r>
              <a:rPr lang="en-US" sz="1800">
                <a:latin typeface="Verdana" charset="0"/>
                <a:ea typeface="ＭＳ Ｐゴシック" charset="0"/>
              </a:rPr>
              <a:t>It can analyze organic samples from soils, seeds, plants, or  sediments, algae, plankton</a:t>
            </a:r>
          </a:p>
        </p:txBody>
      </p:sp>
      <p:pic>
        <p:nvPicPr>
          <p:cNvPr id="114693" name="Picture 5"/>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301625" y="2251075"/>
            <a:ext cx="4191000" cy="3143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301625" y="482600"/>
            <a:ext cx="8534400" cy="758825"/>
          </a:xfrm>
        </p:spPr>
        <p:txBody>
          <a:bodyPr/>
          <a:lstStyle/>
          <a:p>
            <a:r>
              <a:rPr lang="en-US" sz="3200" b="1">
                <a:solidFill>
                  <a:srgbClr val="C9622F"/>
                </a:solidFill>
                <a:latin typeface="Times" charset="0"/>
                <a:ea typeface="ＭＳ Ｐゴシック" charset="0"/>
              </a:rPr>
              <a:t>Isotope Geochemistry ~  Some useful links</a:t>
            </a:r>
            <a:r>
              <a:rPr lang="en-US" sz="1400">
                <a:solidFill>
                  <a:schemeClr val="tx1"/>
                </a:solidFill>
                <a:latin typeface="Times" charset="0"/>
                <a:ea typeface="ＭＳ Ｐゴシック" charset="0"/>
              </a:rPr>
              <a:t/>
            </a:r>
            <a:br>
              <a:rPr lang="en-US" sz="1400">
                <a:solidFill>
                  <a:schemeClr val="tx1"/>
                </a:solidFill>
                <a:latin typeface="Times" charset="0"/>
                <a:ea typeface="ＭＳ Ｐゴシック" charset="0"/>
              </a:rPr>
            </a:br>
            <a:endParaRPr lang="en-US" sz="1400">
              <a:solidFill>
                <a:schemeClr val="tx1"/>
              </a:solidFill>
              <a:latin typeface="Times" charset="0"/>
              <a:ea typeface="ＭＳ Ｐゴシック" charset="0"/>
            </a:endParaRPr>
          </a:p>
        </p:txBody>
      </p:sp>
      <p:sp>
        <p:nvSpPr>
          <p:cNvPr id="116741" name="Rectangle 5"/>
          <p:cNvSpPr>
            <a:spLocks noChangeArrowheads="1"/>
          </p:cNvSpPr>
          <p:nvPr/>
        </p:nvSpPr>
        <p:spPr bwMode="auto">
          <a:xfrm>
            <a:off x="609600" y="1192213"/>
            <a:ext cx="9005888"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00" b="1">
                <a:latin typeface="Times" charset="0"/>
                <a:cs typeface="+mn-cs"/>
              </a:rPr>
              <a:t>Stable Isotope Lab at INSTAAR</a:t>
            </a:r>
            <a:r>
              <a:rPr lang="en-US" sz="1400">
                <a:latin typeface="Times" charset="0"/>
                <a:cs typeface="+mn-cs"/>
              </a:rPr>
              <a:t>:    </a:t>
            </a:r>
          </a:p>
          <a:p>
            <a:pPr eaLnBrk="0" hangingPunct="0">
              <a:defRPr/>
            </a:pPr>
            <a:r>
              <a:rPr lang="en-US" sz="1600" u="sng">
                <a:solidFill>
                  <a:srgbClr val="0000FF"/>
                </a:solidFill>
                <a:latin typeface="Times" charset="0"/>
                <a:cs typeface="+mn-cs"/>
              </a:rPr>
              <a:t>http://instaar.colorado.edu/sil</a:t>
            </a:r>
            <a:endParaRPr lang="en-US" sz="1400" u="sng">
              <a:solidFill>
                <a:srgbClr val="0000FF"/>
              </a:solidFill>
              <a:latin typeface="Times" charset="0"/>
              <a:cs typeface="+mn-cs"/>
            </a:endParaRPr>
          </a:p>
          <a:p>
            <a:pPr eaLnBrk="0" hangingPunct="0">
              <a:defRPr/>
            </a:pPr>
            <a:endParaRPr lang="en-US" sz="1400" u="sng">
              <a:solidFill>
                <a:srgbClr val="0000FF"/>
              </a:solidFill>
              <a:latin typeface="Times" charset="0"/>
              <a:cs typeface="+mn-cs"/>
            </a:endParaRPr>
          </a:p>
          <a:p>
            <a:pPr eaLnBrk="0" hangingPunct="0">
              <a:defRPr/>
            </a:pPr>
            <a:r>
              <a:rPr lang="en-US" sz="1400" b="1">
                <a:latin typeface="Times" charset="0"/>
                <a:cs typeface="+mn-cs"/>
              </a:rPr>
              <a:t>Download Mass Spec and prep-system lectures (9/11 &amp; 9/13):</a:t>
            </a:r>
            <a:r>
              <a:rPr lang="en-US" sz="1400">
                <a:latin typeface="Times" charset="0"/>
                <a:cs typeface="+mn-cs"/>
              </a:rPr>
              <a:t> </a:t>
            </a:r>
          </a:p>
          <a:p>
            <a:pPr eaLnBrk="0" hangingPunct="0">
              <a:defRPr/>
            </a:pPr>
            <a:r>
              <a:rPr lang="en-US" sz="1400" u="sng">
                <a:solidFill>
                  <a:srgbClr val="0000FF"/>
                </a:solidFill>
                <a:latin typeface="Times" charset="0"/>
                <a:cs typeface="+mn-cs"/>
              </a:rPr>
              <a:t>http://mysticplum.colorado.edu/groups/sil/docview.html</a:t>
            </a:r>
            <a:endParaRPr lang="en-US" sz="1400">
              <a:latin typeface="Times" charset="0"/>
              <a:cs typeface="+mn-cs"/>
            </a:endParaRPr>
          </a:p>
          <a:p>
            <a:pPr eaLnBrk="0" hangingPunct="0">
              <a:defRPr/>
            </a:pPr>
            <a:r>
              <a:rPr lang="en-US" sz="1400">
                <a:latin typeface="Times" charset="0"/>
                <a:cs typeface="+mn-cs"/>
              </a:rPr>
              <a:t>(or …follow the links from the Stable Isotope Lab web page above to </a:t>
            </a:r>
            <a:r>
              <a:rPr lang="ja-JP" altLang="en-US" sz="1400">
                <a:latin typeface="Arial"/>
                <a:cs typeface="+mn-cs"/>
              </a:rPr>
              <a:t>“</a:t>
            </a:r>
            <a:r>
              <a:rPr lang="en-US" sz="1400">
                <a:latin typeface="Times" charset="0"/>
                <a:cs typeface="+mn-cs"/>
              </a:rPr>
              <a:t>Technical Info</a:t>
            </a:r>
            <a:r>
              <a:rPr lang="ja-JP" altLang="en-US" sz="1400">
                <a:latin typeface="Arial"/>
                <a:cs typeface="+mn-cs"/>
              </a:rPr>
              <a:t>”</a:t>
            </a:r>
            <a:r>
              <a:rPr lang="en-US" sz="1400">
                <a:latin typeface="Times" charset="0"/>
                <a:cs typeface="+mn-cs"/>
              </a:rPr>
              <a:t> then </a:t>
            </a:r>
            <a:r>
              <a:rPr lang="ja-JP" altLang="en-US" sz="1400">
                <a:latin typeface="Arial"/>
                <a:cs typeface="+mn-cs"/>
              </a:rPr>
              <a:t>“</a:t>
            </a:r>
            <a:r>
              <a:rPr lang="en-US" sz="1400">
                <a:latin typeface="Times" charset="0"/>
                <a:cs typeface="+mn-cs"/>
              </a:rPr>
              <a:t>Document Downloads</a:t>
            </a:r>
            <a:r>
              <a:rPr lang="ja-JP" altLang="en-US" sz="1400">
                <a:latin typeface="Arial"/>
                <a:cs typeface="+mn-cs"/>
              </a:rPr>
              <a:t>”</a:t>
            </a:r>
            <a:r>
              <a:rPr lang="en-US" sz="1400">
                <a:latin typeface="Times" charset="0"/>
                <a:cs typeface="+mn-cs"/>
              </a:rPr>
              <a:t>.)</a:t>
            </a:r>
          </a:p>
          <a:p>
            <a:pPr eaLnBrk="0" hangingPunct="0">
              <a:defRPr/>
            </a:pPr>
            <a:endParaRPr lang="en-US" sz="1400">
              <a:latin typeface="Times" charset="0"/>
              <a:cs typeface="+mn-cs"/>
            </a:endParaRPr>
          </a:p>
          <a:p>
            <a:pPr eaLnBrk="0" hangingPunct="0">
              <a:defRPr/>
            </a:pPr>
            <a:r>
              <a:rPr lang="en-US" sz="1400" b="1">
                <a:latin typeface="Times" charset="0"/>
                <a:cs typeface="+mn-cs"/>
              </a:rPr>
              <a:t>Mass Spectrometry</a:t>
            </a:r>
          </a:p>
          <a:p>
            <a:pPr eaLnBrk="0" hangingPunct="0">
              <a:defRPr/>
            </a:pPr>
            <a:r>
              <a:rPr lang="en-US" sz="1400" u="sng">
                <a:solidFill>
                  <a:srgbClr val="0000FF"/>
                </a:solidFill>
                <a:latin typeface="Times" charset="0"/>
                <a:cs typeface="+mn-cs"/>
              </a:rPr>
              <a:t>http://chemed.chem.purdue.edu/analyticalreview/mass_spec/massanalyzers.htm</a:t>
            </a:r>
            <a:endParaRPr lang="en-US" sz="1600" u="sng">
              <a:solidFill>
                <a:schemeClr val="accent2"/>
              </a:solidFill>
              <a:latin typeface="Times" charset="0"/>
              <a:cs typeface="+mn-cs"/>
            </a:endParaRPr>
          </a:p>
          <a:p>
            <a:pPr eaLnBrk="0" hangingPunct="0">
              <a:defRPr/>
            </a:pPr>
            <a:endParaRPr lang="en-US" sz="1400" u="sng">
              <a:solidFill>
                <a:srgbClr val="0000FF"/>
              </a:solidFill>
              <a:latin typeface="Times" charset="0"/>
              <a:cs typeface="+mn-cs"/>
            </a:endParaRPr>
          </a:p>
          <a:p>
            <a:pPr eaLnBrk="0" hangingPunct="0">
              <a:defRPr/>
            </a:pPr>
            <a:r>
              <a:rPr lang="en-US" sz="1400" b="1">
                <a:latin typeface="Times" charset="0"/>
                <a:cs typeface="+mn-cs"/>
              </a:rPr>
              <a:t>Standards:</a:t>
            </a:r>
            <a:endParaRPr lang="en-US" sz="1400">
              <a:latin typeface="Times" charset="0"/>
              <a:cs typeface="+mn-cs"/>
            </a:endParaRPr>
          </a:p>
          <a:p>
            <a:pPr eaLnBrk="0" hangingPunct="0">
              <a:defRPr/>
            </a:pPr>
            <a:r>
              <a:rPr lang="en-US" sz="1400" u="sng">
                <a:solidFill>
                  <a:srgbClr val="0000FF"/>
                </a:solidFill>
                <a:latin typeface="Times" charset="0"/>
                <a:cs typeface="+mn-cs"/>
              </a:rPr>
              <a:t>http://geology.uvm.edu/geowww/suppliers.html</a:t>
            </a:r>
          </a:p>
          <a:p>
            <a:pPr eaLnBrk="0" hangingPunct="0">
              <a:defRPr/>
            </a:pPr>
            <a:r>
              <a:rPr lang="en-US" sz="1400" u="sng">
                <a:solidFill>
                  <a:srgbClr val="0000FF"/>
                </a:solidFill>
                <a:latin typeface="Times" charset="0"/>
                <a:cs typeface="+mn-cs"/>
              </a:rPr>
              <a:t>http://patapsco.nist.gov/srmcatalog/reports/pricerpt.cfm</a:t>
            </a:r>
          </a:p>
          <a:p>
            <a:pPr eaLnBrk="0" hangingPunct="0">
              <a:defRPr/>
            </a:pPr>
            <a:endParaRPr lang="en-US" sz="1400" u="sng">
              <a:solidFill>
                <a:srgbClr val="0000FF"/>
              </a:solidFill>
              <a:latin typeface="Times" charset="0"/>
              <a:cs typeface="+mn-cs"/>
            </a:endParaRPr>
          </a:p>
          <a:p>
            <a:pPr eaLnBrk="0" hangingPunct="0">
              <a:defRPr/>
            </a:pPr>
            <a:r>
              <a:rPr lang="en-US" sz="1400" b="1">
                <a:latin typeface="Times" charset="0"/>
                <a:cs typeface="+mn-cs"/>
              </a:rPr>
              <a:t>IAEA site </a:t>
            </a:r>
            <a:r>
              <a:rPr lang="en-US" sz="1400" b="1">
                <a:solidFill>
                  <a:srgbClr val="000000"/>
                </a:solidFill>
                <a:latin typeface="Times" charset="0"/>
                <a:cs typeface="+mn-cs"/>
              </a:rPr>
              <a:t>Global Network of Isotopes in Precipitation (GNIP) and Isotope Hydrology Information System (ISOHIS)</a:t>
            </a:r>
          </a:p>
          <a:p>
            <a:pPr eaLnBrk="0" hangingPunct="0">
              <a:defRPr/>
            </a:pPr>
            <a:r>
              <a:rPr lang="en-US" sz="1400" u="sng">
                <a:solidFill>
                  <a:srgbClr val="0000FF"/>
                </a:solidFill>
                <a:latin typeface="Times" charset="0"/>
                <a:cs typeface="+mn-cs"/>
              </a:rPr>
              <a:t>http://isohis.iaea.org/</a:t>
            </a:r>
          </a:p>
          <a:p>
            <a:pPr eaLnBrk="0" hangingPunct="0">
              <a:defRPr/>
            </a:pPr>
            <a:endParaRPr lang="en-US" sz="1400" b="1">
              <a:latin typeface="Times" charset="0"/>
              <a:cs typeface="+mn-cs"/>
            </a:endParaRPr>
          </a:p>
          <a:p>
            <a:pPr eaLnBrk="0" hangingPunct="0">
              <a:defRPr/>
            </a:pPr>
            <a:r>
              <a:rPr lang="en-US" sz="1400" b="1">
                <a:latin typeface="Times" charset="0"/>
                <a:cs typeface="+mn-cs"/>
              </a:rPr>
              <a:t>Deuterium Excess:</a:t>
            </a:r>
          </a:p>
          <a:p>
            <a:pPr eaLnBrk="0" hangingPunct="0">
              <a:defRPr/>
            </a:pPr>
            <a:r>
              <a:rPr lang="en-US" sz="1600" u="sng">
                <a:solidFill>
                  <a:srgbClr val="0000FF"/>
                </a:solidFill>
                <a:latin typeface="Times" charset="0"/>
                <a:cs typeface="+mn-cs"/>
              </a:rPr>
              <a:t>http://www.iaea.or.at/programs/ri/gnip/Precip6.html</a:t>
            </a:r>
            <a:endParaRPr lang="en-US" sz="1400" u="sng">
              <a:solidFill>
                <a:srgbClr val="0000FF"/>
              </a:solidFill>
              <a:latin typeface="Times" charset="0"/>
              <a:cs typeface="+mn-cs"/>
            </a:endParaRPr>
          </a:p>
          <a:p>
            <a:pPr eaLnBrk="0" hangingPunct="0">
              <a:defRPr/>
            </a:pPr>
            <a:endParaRPr lang="en-US" sz="1400" u="sng">
              <a:solidFill>
                <a:srgbClr val="0000FF"/>
              </a:solidFill>
              <a:latin typeface="Times" charset="0"/>
              <a:cs typeface="+mn-cs"/>
            </a:endParaRPr>
          </a:p>
          <a:p>
            <a:pPr eaLnBrk="0" hangingPunct="0">
              <a:defRPr/>
            </a:pPr>
            <a:r>
              <a:rPr lang="en-US" sz="1400" b="1">
                <a:latin typeface="Times" charset="0"/>
                <a:cs typeface="+mn-cs"/>
              </a:rPr>
              <a:t>USGS isotope program </a:t>
            </a:r>
            <a:endParaRPr lang="en-US" sz="1400" b="1" u="sng">
              <a:solidFill>
                <a:srgbClr val="0000FF"/>
              </a:solidFill>
              <a:latin typeface="Times" charset="0"/>
              <a:cs typeface="+mn-cs"/>
            </a:endParaRPr>
          </a:p>
          <a:p>
            <a:pPr eaLnBrk="0" hangingPunct="0">
              <a:defRPr/>
            </a:pPr>
            <a:r>
              <a:rPr lang="en-US" sz="1600">
                <a:solidFill>
                  <a:srgbClr val="0E28BB"/>
                </a:solidFill>
                <a:latin typeface="Times" charset="0"/>
                <a:cs typeface="+mn-cs"/>
              </a:rPr>
              <a:t>http://wwwrcamnl.wr.usgs.gov/isoig/</a:t>
            </a:r>
            <a:endParaRPr lang="en-US" sz="1400">
              <a:latin typeface="Times"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819400"/>
            <a:ext cx="6400800" cy="1752600"/>
          </a:xfrm>
        </p:spPr>
        <p:txBody>
          <a:bodyPr>
            <a:normAutofit/>
          </a:bodyPr>
          <a:lstStyle/>
          <a:p>
            <a:pPr eaLnBrk="1" hangingPunct="1">
              <a:defRPr/>
            </a:pPr>
            <a:r>
              <a:rPr lang="en-US" sz="2800" b="0" cap="none">
                <a:solidFill>
                  <a:srgbClr val="91337F"/>
                </a:solidFill>
                <a:latin typeface="Georgia" charset="0"/>
                <a:cs typeface="+mn-cs"/>
              </a:rPr>
              <a:t>Mark Williams, CU-Boulder</a:t>
            </a:r>
            <a:endParaRPr lang="en-US" cap="none">
              <a:solidFill>
                <a:srgbClr val="91337F"/>
              </a:solidFill>
              <a:latin typeface="Georgia" charset="0"/>
              <a:cs typeface="+mn-cs"/>
            </a:endParaRPr>
          </a:p>
        </p:txBody>
      </p:sp>
      <p:sp>
        <p:nvSpPr>
          <p:cNvPr id="6146" name="Title 1"/>
          <p:cNvSpPr>
            <a:spLocks noGrp="1"/>
          </p:cNvSpPr>
          <p:nvPr>
            <p:ph type="ctrTitle"/>
          </p:nvPr>
        </p:nvSpPr>
        <p:spPr/>
        <p:txBody>
          <a:bodyPr/>
          <a:lstStyle/>
          <a:p>
            <a:pPr eaLnBrk="1" hangingPunct="1"/>
            <a:r>
              <a:rPr lang="en-US" sz="3300">
                <a:solidFill>
                  <a:srgbClr val="C35E2E"/>
                </a:solidFill>
                <a:latin typeface="Georgia" charset="0"/>
                <a:ea typeface="ＭＳ Ｐゴシック" charset="0"/>
              </a:rPr>
              <a:t>What causes different isotopic values in source waters and flowpaths?</a:t>
            </a:r>
          </a:p>
        </p:txBody>
      </p:sp>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3727450"/>
            <a:ext cx="3302000" cy="24765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148" name="Picture 9" descr="iso_carto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2260600"/>
            <a:ext cx="390842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a:lstStyle/>
          <a:p>
            <a:r>
              <a:rPr lang="en-US" sz="4400" b="1">
                <a:solidFill>
                  <a:srgbClr val="C9622F"/>
                </a:solidFill>
                <a:latin typeface="Times New Roman" charset="0"/>
                <a:ea typeface="ＭＳ Ｐゴシック" charset="0"/>
              </a:rPr>
              <a:t>Isotopes Defined</a:t>
            </a:r>
            <a:endParaRPr lang="en-US" sz="4400" b="1">
              <a:solidFill>
                <a:srgbClr val="CC3300"/>
              </a:solidFill>
              <a:latin typeface="Times New Roman" charset="0"/>
              <a:ea typeface="ＭＳ Ｐゴシック" charset="0"/>
            </a:endParaRPr>
          </a:p>
        </p:txBody>
      </p:sp>
      <p:graphicFrame>
        <p:nvGraphicFramePr>
          <p:cNvPr id="123908" name="Group 4"/>
          <p:cNvGraphicFramePr>
            <a:graphicFrameLocks noGrp="1"/>
          </p:cNvGraphicFramePr>
          <p:nvPr/>
        </p:nvGraphicFramePr>
        <p:xfrm>
          <a:off x="228600" y="3962400"/>
          <a:ext cx="8229600" cy="1447801"/>
        </p:xfrm>
        <a:graphic>
          <a:graphicData uri="http://schemas.openxmlformats.org/drawingml/2006/table">
            <a:tbl>
              <a:tblPr/>
              <a:tblGrid>
                <a:gridCol w="1398588"/>
                <a:gridCol w="1779587"/>
                <a:gridCol w="1493838"/>
                <a:gridCol w="1708150"/>
                <a:gridCol w="1849437"/>
              </a:tblGrid>
              <a:tr h="655638">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Name</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Electrons</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Protons</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Neutrons</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Abundance</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30000">
                          <a:ln>
                            <a:noFill/>
                          </a:ln>
                          <a:solidFill>
                            <a:schemeClr val="tx1"/>
                          </a:solidFill>
                          <a:effectLst/>
                          <a:latin typeface="Times New Roman" charset="0"/>
                          <a:ea typeface="ＭＳ Ｐゴシック" charset="0"/>
                          <a:cs typeface="Arial" charset="0"/>
                        </a:rPr>
                        <a:t>16</a:t>
                      </a:r>
                      <a:r>
                        <a:rPr kumimoji="0" lang="en-US" sz="1600" b="1" i="0" u="none" strike="noStrike" cap="none" normalizeH="0" baseline="0">
                          <a:ln>
                            <a:noFill/>
                          </a:ln>
                          <a:solidFill>
                            <a:schemeClr val="tx1"/>
                          </a:solidFill>
                          <a:effectLst/>
                          <a:latin typeface="Times New Roman" charset="0"/>
                          <a:ea typeface="ＭＳ Ｐゴシック" charset="0"/>
                          <a:cs typeface="Arial" charset="0"/>
                        </a:rPr>
                        <a:t>O</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99.76%</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95288">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30000">
                          <a:ln>
                            <a:noFill/>
                          </a:ln>
                          <a:solidFill>
                            <a:schemeClr val="tx1"/>
                          </a:solidFill>
                          <a:effectLst/>
                          <a:latin typeface="Times New Roman" charset="0"/>
                          <a:ea typeface="ＭＳ Ｐゴシック" charset="0"/>
                          <a:cs typeface="Arial" charset="0"/>
                        </a:rPr>
                        <a:t>18</a:t>
                      </a:r>
                      <a:r>
                        <a:rPr kumimoji="0" lang="en-US" sz="1600" b="1" i="0" u="none" strike="noStrike" cap="none" normalizeH="0" baseline="0">
                          <a:ln>
                            <a:noFill/>
                          </a:ln>
                          <a:solidFill>
                            <a:schemeClr val="tx1"/>
                          </a:solidFill>
                          <a:effectLst/>
                          <a:latin typeface="Times New Roman" charset="0"/>
                          <a:ea typeface="ＭＳ Ｐゴシック" charset="0"/>
                          <a:cs typeface="Arial" charset="0"/>
                        </a:rPr>
                        <a:t>O</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10</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0.20%</a:t>
                      </a:r>
                      <a:endParaRPr kumimoji="0" lang="en-US" sz="1600" b="0" i="0" u="none" strike="noStrike" cap="none" normalizeH="0" baseline="0">
                        <a:ln>
                          <a:noFill/>
                        </a:ln>
                        <a:solidFill>
                          <a:schemeClr val="tx1"/>
                        </a:solidFill>
                        <a:effectLst/>
                        <a:latin typeface="Times New Roman" charset="0"/>
                        <a:ea typeface="Arial" charset="0"/>
                        <a:cs typeface="Arial"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929" name="Text Box 25"/>
          <p:cNvSpPr txBox="1">
            <a:spLocks noChangeArrowheads="1"/>
          </p:cNvSpPr>
          <p:nvPr/>
        </p:nvSpPr>
        <p:spPr bwMode="auto">
          <a:xfrm>
            <a:off x="609600" y="2057400"/>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solidFill>
                  <a:srgbClr val="FF3300"/>
                </a:solidFill>
                <a:cs typeface="+mn-cs"/>
              </a:rPr>
              <a:t>Isotope = atoms of the same element with a different number of neutrons (different mass)</a:t>
            </a:r>
          </a:p>
        </p:txBody>
      </p:sp>
      <p:sp>
        <p:nvSpPr>
          <p:cNvPr id="123930" name="Text Box 26"/>
          <p:cNvSpPr txBox="1">
            <a:spLocks noChangeArrowheads="1"/>
          </p:cNvSpPr>
          <p:nvPr/>
        </p:nvSpPr>
        <p:spPr bwMode="auto">
          <a:xfrm>
            <a:off x="304800" y="36576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cs typeface="+mn-cs"/>
              </a:rPr>
              <a:t>Example: Oxygen Isotopes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390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3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9" grpId="0" autoUpdateAnimBg="0"/>
      <p:bldP spid="12393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p:txBody>
          <a:bodyPr/>
          <a:lstStyle/>
          <a:p>
            <a:r>
              <a:rPr lang="en-US" sz="4400" b="1">
                <a:solidFill>
                  <a:srgbClr val="C9622F"/>
                </a:solidFill>
                <a:latin typeface="Times New Roman" charset="0"/>
                <a:ea typeface="ＭＳ Ｐゴシック" charset="0"/>
              </a:rPr>
              <a:t>Isotopes Defined</a:t>
            </a:r>
            <a:endParaRPr lang="en-US" sz="4400" b="1">
              <a:solidFill>
                <a:srgbClr val="CC3300"/>
              </a:solidFill>
              <a:latin typeface="Times New Roman" charset="0"/>
              <a:ea typeface="ＭＳ Ｐゴシック" charset="0"/>
            </a:endParaRPr>
          </a:p>
        </p:txBody>
      </p:sp>
      <p:graphicFrame>
        <p:nvGraphicFramePr>
          <p:cNvPr id="123908" name="Group 4"/>
          <p:cNvGraphicFramePr>
            <a:graphicFrameLocks noGrp="1"/>
          </p:cNvGraphicFramePr>
          <p:nvPr/>
        </p:nvGraphicFramePr>
        <p:xfrm>
          <a:off x="228600" y="3962400"/>
          <a:ext cx="8229600" cy="1447801"/>
        </p:xfrm>
        <a:graphic>
          <a:graphicData uri="http://schemas.openxmlformats.org/drawingml/2006/table">
            <a:tbl>
              <a:tblPr/>
              <a:tblGrid>
                <a:gridCol w="1398588"/>
                <a:gridCol w="1779587"/>
                <a:gridCol w="1493838"/>
                <a:gridCol w="1708150"/>
                <a:gridCol w="1849437"/>
              </a:tblGrid>
              <a:tr h="655638">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Name</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Electrons</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Protons</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Neutrons</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Abundance</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30000">
                          <a:ln>
                            <a:noFill/>
                          </a:ln>
                          <a:solidFill>
                            <a:schemeClr val="tx1"/>
                          </a:solidFill>
                          <a:effectLst/>
                          <a:latin typeface="Times New Roman" charset="0"/>
                          <a:ea typeface="ＭＳ Ｐゴシック" charset="0"/>
                          <a:cs typeface="Arial" charset="0"/>
                        </a:rPr>
                        <a:t>16</a:t>
                      </a:r>
                      <a:r>
                        <a:rPr kumimoji="0" lang="en-US" sz="1600" b="1" i="0" u="none" strike="noStrike" cap="none" normalizeH="0" baseline="0">
                          <a:ln>
                            <a:noFill/>
                          </a:ln>
                          <a:solidFill>
                            <a:schemeClr val="tx1"/>
                          </a:solidFill>
                          <a:effectLst/>
                          <a:latin typeface="Times New Roman" charset="0"/>
                          <a:ea typeface="ＭＳ Ｐゴシック" charset="0"/>
                          <a:cs typeface="Arial" charset="0"/>
                        </a:rPr>
                        <a:t>O</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99.76%</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95288">
                <a:tc>
                  <a:txBody>
                    <a:bodyPr/>
                    <a:lstStyle/>
                    <a:p>
                      <a:pPr marL="0" marR="0" lvl="0" indent="0" algn="l"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30000">
                          <a:ln>
                            <a:noFill/>
                          </a:ln>
                          <a:solidFill>
                            <a:schemeClr val="tx1"/>
                          </a:solidFill>
                          <a:effectLst/>
                          <a:latin typeface="Times New Roman" charset="0"/>
                          <a:ea typeface="ＭＳ Ｐゴシック" charset="0"/>
                          <a:cs typeface="Arial" charset="0"/>
                        </a:rPr>
                        <a:t>18</a:t>
                      </a:r>
                      <a:r>
                        <a:rPr kumimoji="0" lang="en-US" sz="1600" b="1" i="0" u="none" strike="noStrike" cap="none" normalizeH="0" baseline="0">
                          <a:ln>
                            <a:noFill/>
                          </a:ln>
                          <a:solidFill>
                            <a:schemeClr val="tx1"/>
                          </a:solidFill>
                          <a:effectLst/>
                          <a:latin typeface="Times New Roman" charset="0"/>
                          <a:ea typeface="ＭＳ Ｐゴシック" charset="0"/>
                          <a:cs typeface="Arial" charset="0"/>
                        </a:rPr>
                        <a:t>O</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8</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10</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
                          <a:schemeClr val="accent1"/>
                        </a:buClr>
                        <a:buSzPct val="85000"/>
                        <a:buFontTx/>
                        <a:buNone/>
                        <a:tabLst/>
                      </a:pPr>
                      <a:r>
                        <a:rPr kumimoji="0" lang="en-US" sz="1600" b="1" i="0" u="none" strike="noStrike" cap="none" normalizeH="0" baseline="0">
                          <a:ln>
                            <a:noFill/>
                          </a:ln>
                          <a:solidFill>
                            <a:schemeClr val="tx1"/>
                          </a:solidFill>
                          <a:effectLst/>
                          <a:latin typeface="Times New Roman" charset="0"/>
                          <a:ea typeface="ＭＳ Ｐゴシック" charset="0"/>
                          <a:cs typeface="Arial" charset="0"/>
                        </a:rPr>
                        <a:t>0.20%</a:t>
                      </a:r>
                      <a:endParaRPr kumimoji="0" lang="en-US" sz="1600" b="0" i="0" u="none" strike="noStrike" cap="none" normalizeH="0" baseline="0">
                        <a:ln>
                          <a:noFill/>
                        </a:ln>
                        <a:solidFill>
                          <a:schemeClr val="tx1"/>
                        </a:solidFill>
                        <a:effectLst/>
                        <a:latin typeface="Times New Roman" charset="0"/>
                        <a:ea typeface="ＭＳ Ｐゴシック"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929" name="Text Box 25"/>
          <p:cNvSpPr txBox="1">
            <a:spLocks noChangeArrowheads="1"/>
          </p:cNvSpPr>
          <p:nvPr/>
        </p:nvSpPr>
        <p:spPr bwMode="auto">
          <a:xfrm>
            <a:off x="609600" y="2057400"/>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solidFill>
                  <a:srgbClr val="FF3300"/>
                </a:solidFill>
                <a:cs typeface="+mn-cs"/>
              </a:rPr>
              <a:t>Isotope = atoms of the same element with a different number of neutrons (different mass)</a:t>
            </a:r>
          </a:p>
        </p:txBody>
      </p:sp>
      <p:sp>
        <p:nvSpPr>
          <p:cNvPr id="123930" name="Text Box 26"/>
          <p:cNvSpPr txBox="1">
            <a:spLocks noChangeArrowheads="1"/>
          </p:cNvSpPr>
          <p:nvPr/>
        </p:nvSpPr>
        <p:spPr bwMode="auto">
          <a:xfrm>
            <a:off x="304800" y="36576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cs typeface="+mn-cs"/>
              </a:rPr>
              <a:t>Example: Oxygen Isotopes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390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23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9" grpId="0" autoUpdateAnimBg="0"/>
      <p:bldP spid="12393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p:txBody>
          <a:bodyPr/>
          <a:lstStyle/>
          <a:p>
            <a:r>
              <a:rPr lang="en-US">
                <a:latin typeface="Georgia" charset="0"/>
                <a:ea typeface="ＭＳ Ｐゴシック" charset="0"/>
              </a:rPr>
              <a:t>Fractionation</a:t>
            </a:r>
          </a:p>
        </p:txBody>
      </p:sp>
      <p:sp>
        <p:nvSpPr>
          <p:cNvPr id="10242" name="Rectangle 3"/>
          <p:cNvSpPr>
            <a:spLocks noGrp="1"/>
          </p:cNvSpPr>
          <p:nvPr>
            <p:ph type="body" idx="4294967295"/>
          </p:nvPr>
        </p:nvSpPr>
        <p:spPr/>
        <p:txBody>
          <a:bodyPr/>
          <a:lstStyle/>
          <a:p>
            <a:r>
              <a:rPr lang="en-US">
                <a:solidFill>
                  <a:srgbClr val="C9622F"/>
                </a:solidFill>
                <a:latin typeface="Georgia" charset="0"/>
                <a:ea typeface="ＭＳ Ｐゴシック" charset="0"/>
              </a:rPr>
              <a:t>Lighter isotopes are separated from heavier isotopes during phase changes or chemical formation of new compounds</a:t>
            </a:r>
          </a:p>
          <a:p>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p:txBody>
          <a:bodyPr/>
          <a:lstStyle/>
          <a:p>
            <a:r>
              <a:rPr lang="en-US">
                <a:latin typeface="Georgia" charset="0"/>
                <a:ea typeface="ＭＳ Ｐゴシック" charset="0"/>
              </a:rPr>
              <a:t>Reasons for isotopic fractionation</a:t>
            </a:r>
          </a:p>
        </p:txBody>
      </p:sp>
      <p:sp>
        <p:nvSpPr>
          <p:cNvPr id="12290" name="Rectangle 3"/>
          <p:cNvSpPr>
            <a:spLocks noGrp="1"/>
          </p:cNvSpPr>
          <p:nvPr>
            <p:ph type="body" idx="4294967295"/>
          </p:nvPr>
        </p:nvSpPr>
        <p:spPr/>
        <p:txBody>
          <a:bodyPr/>
          <a:lstStyle/>
          <a:p>
            <a:r>
              <a:rPr lang="en-US">
                <a:solidFill>
                  <a:srgbClr val="C9622F"/>
                </a:solidFill>
                <a:latin typeface="Georgia" charset="0"/>
                <a:ea typeface="ＭＳ Ｐゴシック" charset="0"/>
              </a:rPr>
              <a:t>Isotope fractionation occurs because the bond energy of each isotope is slightly different.</a:t>
            </a:r>
          </a:p>
          <a:p>
            <a:r>
              <a:rPr lang="en-US">
                <a:solidFill>
                  <a:srgbClr val="C9622F"/>
                </a:solidFill>
                <a:latin typeface="Georgia" charset="0"/>
                <a:ea typeface="ＭＳ Ｐゴシック" charset="0"/>
              </a:rPr>
              <a:t>Heavier isotopes have stronger bonds and slower reaction rates. </a:t>
            </a:r>
          </a:p>
          <a:p>
            <a:r>
              <a:rPr lang="en-US">
                <a:solidFill>
                  <a:srgbClr val="C9622F"/>
                </a:solidFill>
                <a:latin typeface="Georgia" charset="0"/>
                <a:ea typeface="ＭＳ Ｐゴシック" charset="0"/>
              </a:rPr>
              <a:t>The difference in bonding energy and reaction rates are proportional to the mass difference between isotopes. </a:t>
            </a:r>
          </a:p>
          <a:p>
            <a:r>
              <a:rPr lang="en-US">
                <a:solidFill>
                  <a:srgbClr val="C9622F"/>
                </a:solidFill>
                <a:latin typeface="Georgia" charset="0"/>
                <a:ea typeface="ＭＳ Ｐゴシック" charset="0"/>
              </a:rPr>
              <a:t>Thus, light elements are more likely to exhibit isotopic fractionation than heavy isotopes.</a:t>
            </a:r>
            <a:r>
              <a:rPr lang="en-US">
                <a:latin typeface="Georgia" charset="0"/>
                <a:ea typeface="ＭＳ Ｐゴシック" charset="0"/>
              </a:rPr>
              <a:t> </a:t>
            </a:r>
          </a:p>
          <a:p>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lang="en-US">
                <a:latin typeface="Georgia" charset="0"/>
                <a:ea typeface="ＭＳ Ｐゴシック" charset="0"/>
              </a:rPr>
              <a:t>Reasons for isotopic fractionation</a:t>
            </a:r>
          </a:p>
        </p:txBody>
      </p:sp>
      <p:sp>
        <p:nvSpPr>
          <p:cNvPr id="14338" name="Rectangle 3"/>
          <p:cNvSpPr>
            <a:spLocks noGrp="1"/>
          </p:cNvSpPr>
          <p:nvPr>
            <p:ph type="body" idx="4294967295"/>
          </p:nvPr>
        </p:nvSpPr>
        <p:spPr/>
        <p:txBody>
          <a:bodyPr/>
          <a:lstStyle/>
          <a:p>
            <a:r>
              <a:rPr lang="en-US">
                <a:solidFill>
                  <a:srgbClr val="C9622F"/>
                </a:solidFill>
                <a:latin typeface="Georgia" charset="0"/>
                <a:ea typeface="ＭＳ Ｐゴシック" charset="0"/>
              </a:rPr>
              <a:t>For example, the relatively light </a:t>
            </a:r>
            <a:r>
              <a:rPr lang="en-US" baseline="30000">
                <a:solidFill>
                  <a:srgbClr val="C9622F"/>
                </a:solidFill>
                <a:latin typeface="Georgia" charset="0"/>
                <a:ea typeface="ＭＳ Ｐゴシック" charset="0"/>
              </a:rPr>
              <a:t>12</a:t>
            </a:r>
            <a:r>
              <a:rPr lang="en-US">
                <a:solidFill>
                  <a:srgbClr val="C9622F"/>
                </a:solidFill>
                <a:latin typeface="Georgia" charset="0"/>
                <a:ea typeface="ＭＳ Ｐゴシック" charset="0"/>
              </a:rPr>
              <a:t>C and </a:t>
            </a:r>
            <a:r>
              <a:rPr lang="en-US" baseline="30000">
                <a:solidFill>
                  <a:srgbClr val="C9622F"/>
                </a:solidFill>
                <a:latin typeface="Georgia" charset="0"/>
                <a:ea typeface="ＭＳ Ｐゴシック" charset="0"/>
              </a:rPr>
              <a:t>13</a:t>
            </a:r>
            <a:r>
              <a:rPr lang="en-US">
                <a:solidFill>
                  <a:srgbClr val="C9622F"/>
                </a:solidFill>
                <a:latin typeface="Georgia" charset="0"/>
                <a:ea typeface="ＭＳ Ｐゴシック" charset="0"/>
              </a:rPr>
              <a:t>C isotopes have an 8% mass difference and undergo stable isotope fractionation. </a:t>
            </a:r>
          </a:p>
          <a:p>
            <a:r>
              <a:rPr lang="en-US">
                <a:solidFill>
                  <a:srgbClr val="C9622F"/>
                </a:solidFill>
                <a:latin typeface="Georgia" charset="0"/>
                <a:ea typeface="ＭＳ Ｐゴシック" charset="0"/>
              </a:rPr>
              <a:t>In contrast, the heavy isotopes </a:t>
            </a:r>
            <a:r>
              <a:rPr lang="en-US" baseline="30000">
                <a:solidFill>
                  <a:srgbClr val="C9622F"/>
                </a:solidFill>
                <a:latin typeface="Georgia" charset="0"/>
                <a:ea typeface="ＭＳ Ｐゴシック" charset="0"/>
              </a:rPr>
              <a:t>87</a:t>
            </a:r>
            <a:r>
              <a:rPr lang="en-US">
                <a:solidFill>
                  <a:srgbClr val="C9622F"/>
                </a:solidFill>
                <a:latin typeface="Georgia" charset="0"/>
                <a:ea typeface="ＭＳ Ｐゴシック" charset="0"/>
              </a:rPr>
              <a:t>Sr and </a:t>
            </a:r>
            <a:r>
              <a:rPr lang="en-US" baseline="30000">
                <a:solidFill>
                  <a:srgbClr val="C9622F"/>
                </a:solidFill>
                <a:latin typeface="Georgia" charset="0"/>
                <a:ea typeface="ＭＳ Ｐゴシック" charset="0"/>
              </a:rPr>
              <a:t>86</a:t>
            </a:r>
            <a:r>
              <a:rPr lang="en-US">
                <a:solidFill>
                  <a:srgbClr val="C9622F"/>
                </a:solidFill>
                <a:latin typeface="Georgia" charset="0"/>
                <a:ea typeface="ＭＳ Ｐゴシック" charset="0"/>
              </a:rPr>
              <a:t>Sr have a 1.1% mass difference and do not exhibit detectable mass fractionation. </a:t>
            </a:r>
          </a:p>
          <a:p>
            <a:r>
              <a:rPr lang="en-US">
                <a:solidFill>
                  <a:srgbClr val="C9622F"/>
                </a:solidFill>
                <a:latin typeface="Georgia" charset="0"/>
                <a:ea typeface="ＭＳ Ｐゴシック" charset="0"/>
              </a:rPr>
              <a:t>Isotopes especially susceptible to fractionation are are among the most abundant elements on earth: H, C, N, O, and S.</a:t>
            </a:r>
          </a:p>
          <a:p>
            <a:endParaRPr lang="en-US">
              <a:solidFill>
                <a:srgbClr val="C9622F"/>
              </a:solidFill>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457200" y="223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a:solidFill>
                  <a:srgbClr val="C9622F"/>
                </a:solidFill>
                <a:cs typeface="+mn-cs"/>
              </a:rPr>
              <a:t>Stable Isotopes</a:t>
            </a:r>
            <a:r>
              <a:rPr lang="en-US" sz="4400">
                <a:solidFill>
                  <a:schemeClr val="tx2"/>
                </a:solidFill>
                <a:cs typeface="+mn-cs"/>
              </a:rPr>
              <a:t> </a:t>
            </a:r>
          </a:p>
        </p:txBody>
      </p:sp>
      <p:sp>
        <p:nvSpPr>
          <p:cNvPr id="173061" name="Oval 5"/>
          <p:cNvSpPr>
            <a:spLocks noChangeArrowheads="1"/>
          </p:cNvSpPr>
          <p:nvPr/>
        </p:nvSpPr>
        <p:spPr bwMode="auto">
          <a:xfrm>
            <a:off x="838200" y="2362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2" name="Oval 6"/>
          <p:cNvSpPr>
            <a:spLocks noChangeArrowheads="1"/>
          </p:cNvSpPr>
          <p:nvPr/>
        </p:nvSpPr>
        <p:spPr bwMode="auto">
          <a:xfrm>
            <a:off x="914400" y="2133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3" name="Oval 7"/>
          <p:cNvSpPr>
            <a:spLocks noChangeArrowheads="1"/>
          </p:cNvSpPr>
          <p:nvPr/>
        </p:nvSpPr>
        <p:spPr bwMode="auto">
          <a:xfrm>
            <a:off x="1066800" y="2286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4" name="Oval 8"/>
          <p:cNvSpPr>
            <a:spLocks noChangeArrowheads="1"/>
          </p:cNvSpPr>
          <p:nvPr/>
        </p:nvSpPr>
        <p:spPr bwMode="auto">
          <a:xfrm>
            <a:off x="1219200" y="2438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5" name="Oval 9"/>
          <p:cNvSpPr>
            <a:spLocks noChangeArrowheads="1"/>
          </p:cNvSpPr>
          <p:nvPr/>
        </p:nvSpPr>
        <p:spPr bwMode="auto">
          <a:xfrm>
            <a:off x="914400" y="1905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6" name="Oval 10"/>
          <p:cNvSpPr>
            <a:spLocks noChangeArrowheads="1"/>
          </p:cNvSpPr>
          <p:nvPr/>
        </p:nvSpPr>
        <p:spPr bwMode="auto">
          <a:xfrm>
            <a:off x="1295400" y="2133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7" name="Oval 11"/>
          <p:cNvSpPr>
            <a:spLocks noChangeArrowheads="1"/>
          </p:cNvSpPr>
          <p:nvPr/>
        </p:nvSpPr>
        <p:spPr bwMode="auto">
          <a:xfrm>
            <a:off x="1219200" y="2590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8" name="Oval 12"/>
          <p:cNvSpPr>
            <a:spLocks noChangeArrowheads="1"/>
          </p:cNvSpPr>
          <p:nvPr/>
        </p:nvSpPr>
        <p:spPr bwMode="auto">
          <a:xfrm>
            <a:off x="1143000" y="2133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69" name="Oval 13"/>
          <p:cNvSpPr>
            <a:spLocks noChangeArrowheads="1"/>
          </p:cNvSpPr>
          <p:nvPr/>
        </p:nvSpPr>
        <p:spPr bwMode="auto">
          <a:xfrm>
            <a:off x="990600" y="26670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0" name="Oval 14"/>
          <p:cNvSpPr>
            <a:spLocks noChangeArrowheads="1"/>
          </p:cNvSpPr>
          <p:nvPr/>
        </p:nvSpPr>
        <p:spPr bwMode="auto">
          <a:xfrm>
            <a:off x="762000" y="23622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1" name="Oval 15"/>
          <p:cNvSpPr>
            <a:spLocks noChangeArrowheads="1"/>
          </p:cNvSpPr>
          <p:nvPr/>
        </p:nvSpPr>
        <p:spPr bwMode="auto">
          <a:xfrm>
            <a:off x="1524000" y="24384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2" name="Oval 16"/>
          <p:cNvSpPr>
            <a:spLocks noChangeArrowheads="1"/>
          </p:cNvSpPr>
          <p:nvPr/>
        </p:nvSpPr>
        <p:spPr bwMode="auto">
          <a:xfrm>
            <a:off x="1524000" y="26670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3" name="Oval 17"/>
          <p:cNvSpPr>
            <a:spLocks noChangeArrowheads="1"/>
          </p:cNvSpPr>
          <p:nvPr/>
        </p:nvSpPr>
        <p:spPr bwMode="auto">
          <a:xfrm>
            <a:off x="838200" y="44958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4" name="Oval 18"/>
          <p:cNvSpPr>
            <a:spLocks noChangeArrowheads="1"/>
          </p:cNvSpPr>
          <p:nvPr/>
        </p:nvSpPr>
        <p:spPr bwMode="auto">
          <a:xfrm>
            <a:off x="914400" y="4267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5" name="Oval 19"/>
          <p:cNvSpPr>
            <a:spLocks noChangeArrowheads="1"/>
          </p:cNvSpPr>
          <p:nvPr/>
        </p:nvSpPr>
        <p:spPr bwMode="auto">
          <a:xfrm>
            <a:off x="1066800" y="4419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6" name="Oval 20"/>
          <p:cNvSpPr>
            <a:spLocks noChangeArrowheads="1"/>
          </p:cNvSpPr>
          <p:nvPr/>
        </p:nvSpPr>
        <p:spPr bwMode="auto">
          <a:xfrm>
            <a:off x="1219200" y="4572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7" name="Oval 21"/>
          <p:cNvSpPr>
            <a:spLocks noChangeArrowheads="1"/>
          </p:cNvSpPr>
          <p:nvPr/>
        </p:nvSpPr>
        <p:spPr bwMode="auto">
          <a:xfrm>
            <a:off x="914400" y="4038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8" name="Oval 22"/>
          <p:cNvSpPr>
            <a:spLocks noChangeArrowheads="1"/>
          </p:cNvSpPr>
          <p:nvPr/>
        </p:nvSpPr>
        <p:spPr bwMode="auto">
          <a:xfrm>
            <a:off x="1295400" y="42672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79" name="Oval 23"/>
          <p:cNvSpPr>
            <a:spLocks noChangeArrowheads="1"/>
          </p:cNvSpPr>
          <p:nvPr/>
        </p:nvSpPr>
        <p:spPr bwMode="auto">
          <a:xfrm>
            <a:off x="1219200" y="4724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0" name="Oval 24"/>
          <p:cNvSpPr>
            <a:spLocks noChangeArrowheads="1"/>
          </p:cNvSpPr>
          <p:nvPr/>
        </p:nvSpPr>
        <p:spPr bwMode="auto">
          <a:xfrm>
            <a:off x="2743200" y="47244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1" name="Oval 25"/>
          <p:cNvSpPr>
            <a:spLocks noChangeArrowheads="1"/>
          </p:cNvSpPr>
          <p:nvPr/>
        </p:nvSpPr>
        <p:spPr bwMode="auto">
          <a:xfrm>
            <a:off x="2362200" y="47244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2" name="Oval 26"/>
          <p:cNvSpPr>
            <a:spLocks noChangeArrowheads="1"/>
          </p:cNvSpPr>
          <p:nvPr/>
        </p:nvSpPr>
        <p:spPr bwMode="auto">
          <a:xfrm>
            <a:off x="762000" y="44958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3" name="Oval 27"/>
          <p:cNvSpPr>
            <a:spLocks noChangeArrowheads="1"/>
          </p:cNvSpPr>
          <p:nvPr/>
        </p:nvSpPr>
        <p:spPr bwMode="auto">
          <a:xfrm>
            <a:off x="2209800" y="4419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4" name="Oval 28"/>
          <p:cNvSpPr>
            <a:spLocks noChangeArrowheads="1"/>
          </p:cNvSpPr>
          <p:nvPr/>
        </p:nvSpPr>
        <p:spPr bwMode="auto">
          <a:xfrm>
            <a:off x="1905000" y="4800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5" name="Line 29"/>
          <p:cNvSpPr>
            <a:spLocks noChangeShapeType="1"/>
          </p:cNvSpPr>
          <p:nvPr/>
        </p:nvSpPr>
        <p:spPr bwMode="auto">
          <a:xfrm>
            <a:off x="1676400" y="4648200"/>
            <a:ext cx="17367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a:cs typeface="+mn-cs"/>
            </a:endParaRPr>
          </a:p>
        </p:txBody>
      </p:sp>
      <p:sp>
        <p:nvSpPr>
          <p:cNvPr id="173086" name="Oval 30"/>
          <p:cNvSpPr>
            <a:spLocks noChangeArrowheads="1"/>
          </p:cNvSpPr>
          <p:nvPr/>
        </p:nvSpPr>
        <p:spPr bwMode="auto">
          <a:xfrm>
            <a:off x="4114800" y="18288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87" name="Text Box 31"/>
          <p:cNvSpPr txBox="1">
            <a:spLocks noChangeArrowheads="1"/>
          </p:cNvSpPr>
          <p:nvPr/>
        </p:nvSpPr>
        <p:spPr bwMode="auto">
          <a:xfrm>
            <a:off x="4327525" y="1639888"/>
            <a:ext cx="285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aseline="30000">
                <a:cs typeface="+mn-cs"/>
              </a:rPr>
              <a:t> 16</a:t>
            </a:r>
            <a:r>
              <a:rPr lang="en-US">
                <a:cs typeface="+mn-cs"/>
              </a:rPr>
              <a:t>O (Light Element)</a:t>
            </a:r>
          </a:p>
        </p:txBody>
      </p:sp>
      <p:sp>
        <p:nvSpPr>
          <p:cNvPr id="173088" name="Text Box 32"/>
          <p:cNvSpPr txBox="1">
            <a:spLocks noChangeArrowheads="1"/>
          </p:cNvSpPr>
          <p:nvPr/>
        </p:nvSpPr>
        <p:spPr bwMode="auto">
          <a:xfrm>
            <a:off x="4419600" y="2441575"/>
            <a:ext cx="300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aseline="30000">
                <a:cs typeface="+mn-cs"/>
              </a:rPr>
              <a:t>18</a:t>
            </a:r>
            <a:r>
              <a:rPr lang="en-US">
                <a:cs typeface="+mn-cs"/>
              </a:rPr>
              <a:t>O (Heavy Element)</a:t>
            </a:r>
          </a:p>
        </p:txBody>
      </p:sp>
      <p:sp>
        <p:nvSpPr>
          <p:cNvPr id="173089" name="Oval 33"/>
          <p:cNvSpPr>
            <a:spLocks noChangeArrowheads="1"/>
          </p:cNvSpPr>
          <p:nvPr/>
        </p:nvSpPr>
        <p:spPr bwMode="auto">
          <a:xfrm>
            <a:off x="4038600" y="25146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173090" name="Text Box 34"/>
          <p:cNvSpPr txBox="1">
            <a:spLocks noChangeArrowheads="1"/>
          </p:cNvSpPr>
          <p:nvPr/>
        </p:nvSpPr>
        <p:spPr bwMode="auto">
          <a:xfrm>
            <a:off x="3886200" y="4114800"/>
            <a:ext cx="4991721" cy="12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cs typeface="+mn-cs"/>
              </a:rPr>
              <a:t>Phases changes</a:t>
            </a:r>
            <a:endParaRPr lang="en-US" dirty="0">
              <a:cs typeface="+mn-cs"/>
            </a:endParaRPr>
          </a:p>
          <a:p>
            <a:pPr>
              <a:defRPr/>
            </a:pPr>
            <a:r>
              <a:rPr lang="en-US" dirty="0">
                <a:cs typeface="+mn-cs"/>
              </a:rPr>
              <a:t>can sort the light elements from the </a:t>
            </a:r>
          </a:p>
          <a:p>
            <a:pPr>
              <a:defRPr/>
            </a:pPr>
            <a:r>
              <a:rPr lang="en-US" dirty="0">
                <a:cs typeface="+mn-cs"/>
              </a:rPr>
              <a:t>heavy elements</a:t>
            </a:r>
          </a:p>
        </p:txBody>
      </p:sp>
      <p:sp>
        <p:nvSpPr>
          <p:cNvPr id="173091" name="Text Box 35"/>
          <p:cNvSpPr txBox="1">
            <a:spLocks noChangeArrowheads="1"/>
          </p:cNvSpPr>
          <p:nvPr/>
        </p:nvSpPr>
        <p:spPr bwMode="auto">
          <a:xfrm>
            <a:off x="669925" y="5094288"/>
            <a:ext cx="2436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solidFill>
                  <a:srgbClr val="FF3300"/>
                </a:solidFill>
                <a:cs typeface="+mn-cs"/>
              </a:rPr>
              <a:t>Fractionation</a:t>
            </a:r>
          </a:p>
        </p:txBody>
      </p:sp>
      <p:sp>
        <p:nvSpPr>
          <p:cNvPr id="173092" name="Text Box 36"/>
          <p:cNvSpPr txBox="1">
            <a:spLocks noChangeArrowheads="1"/>
          </p:cNvSpPr>
          <p:nvPr/>
        </p:nvSpPr>
        <p:spPr bwMode="auto">
          <a:xfrm>
            <a:off x="2743200" y="59436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u="sng">
                <a:solidFill>
                  <a:srgbClr val="FF0000"/>
                </a:solidFill>
                <a:cs typeface="+mn-cs"/>
              </a:rPr>
              <a:t>Change in </a:t>
            </a:r>
            <a:r>
              <a:rPr lang="en-US" sz="2800" u="sng">
                <a:solidFill>
                  <a:srgbClr val="FF0000"/>
                </a:solidFill>
                <a:latin typeface="Symbol" charset="0"/>
                <a:cs typeface="+mn-cs"/>
              </a:rPr>
              <a:t>d</a:t>
            </a:r>
            <a:r>
              <a:rPr lang="en-US" sz="2800" u="sng" baseline="30000">
                <a:solidFill>
                  <a:srgbClr val="FF0000"/>
                </a:solidFill>
                <a:cs typeface="+mn-cs"/>
              </a:rPr>
              <a:t>18</a:t>
            </a:r>
            <a:r>
              <a:rPr lang="en-US" sz="2800" u="sng">
                <a:solidFill>
                  <a:srgbClr val="FF0000"/>
                </a:solidFill>
                <a:cs typeface="+mn-cs"/>
              </a:rPr>
              <a:t>O value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91" grpId="0" autoUpdateAnimBg="0"/>
      <p:bldP spid="17309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en-US">
                <a:latin typeface="Georgia" charset="0"/>
                <a:ea typeface="ＭＳ Ｐゴシック" charset="0"/>
              </a:rPr>
              <a:t>Water Molecule example</a:t>
            </a:r>
          </a:p>
        </p:txBody>
      </p:sp>
      <p:sp>
        <p:nvSpPr>
          <p:cNvPr id="18434" name="Rectangle 3"/>
          <p:cNvSpPr>
            <a:spLocks noGrp="1"/>
          </p:cNvSpPr>
          <p:nvPr>
            <p:ph type="body" idx="4294967295"/>
          </p:nvPr>
        </p:nvSpPr>
        <p:spPr>
          <a:xfrm>
            <a:off x="1216025" y="1485900"/>
            <a:ext cx="7620000" cy="4725988"/>
          </a:xfrm>
        </p:spPr>
        <p:txBody>
          <a:bodyPr/>
          <a:lstStyle/>
          <a:p>
            <a:pPr>
              <a:spcBef>
                <a:spcPct val="0"/>
              </a:spcBef>
              <a:buClrTx/>
              <a:buFontTx/>
              <a:buChar char="•"/>
            </a:pP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Light</a:t>
            </a: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 bonds (bonds between the</a:t>
            </a:r>
          </a:p>
          <a:p>
            <a:pPr>
              <a:spcBef>
                <a:spcPct val="0"/>
              </a:spcBef>
              <a:buClrTx/>
              <a:buFontTx/>
              <a:buNone/>
            </a:pPr>
            <a:r>
              <a:rPr lang="en-US">
                <a:solidFill>
                  <a:srgbClr val="C9622F"/>
                </a:solidFill>
                <a:latin typeface="Georgia" charset="0"/>
                <a:ea typeface="ＭＳ Ｐゴシック" charset="0"/>
              </a:rPr>
              <a:t>light isotopes) are broken more easily</a:t>
            </a:r>
          </a:p>
          <a:p>
            <a:pPr>
              <a:spcBef>
                <a:spcPct val="0"/>
              </a:spcBef>
              <a:buClrTx/>
              <a:buFontTx/>
              <a:buNone/>
            </a:pPr>
            <a:r>
              <a:rPr lang="en-US">
                <a:solidFill>
                  <a:srgbClr val="C9622F"/>
                </a:solidFill>
                <a:latin typeface="Georgia" charset="0"/>
                <a:ea typeface="ＭＳ Ｐゴシック" charset="0"/>
              </a:rPr>
              <a:t>than </a:t>
            </a: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heavy</a:t>
            </a: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 bonds</a:t>
            </a:r>
          </a:p>
          <a:p>
            <a:pPr>
              <a:spcBef>
                <a:spcPct val="0"/>
              </a:spcBef>
              <a:buClrTx/>
              <a:buFontTx/>
              <a:buChar char="•"/>
            </a:pP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Heavy</a:t>
            </a:r>
            <a:r>
              <a:rPr lang="ja-JP" altLang="en-US">
                <a:solidFill>
                  <a:srgbClr val="C9622F"/>
                </a:solidFill>
                <a:ea typeface="ＭＳ Ｐゴシック" charset="0"/>
              </a:rPr>
              <a:t>”</a:t>
            </a:r>
            <a:r>
              <a:rPr lang="en-US" altLang="ja-JP">
                <a:solidFill>
                  <a:srgbClr val="C9622F"/>
                </a:solidFill>
                <a:latin typeface="Georgia" charset="0"/>
                <a:ea typeface="ＭＳ Ｐゴシック" charset="0"/>
              </a:rPr>
              <a:t> bonds are made first</a:t>
            </a:r>
          </a:p>
          <a:p>
            <a:pPr>
              <a:spcBef>
                <a:spcPct val="0"/>
              </a:spcBef>
              <a:buClrTx/>
              <a:buFontTx/>
              <a:buChar char="•"/>
            </a:pPr>
            <a:r>
              <a:rPr lang="en-US" baseline="30000">
                <a:solidFill>
                  <a:srgbClr val="C9622F"/>
                </a:solidFill>
                <a:latin typeface="Georgia" charset="0"/>
                <a:ea typeface="ＭＳ Ｐゴシック" charset="0"/>
              </a:rPr>
              <a:t>1</a:t>
            </a:r>
            <a:r>
              <a:rPr lang="en-US">
                <a:solidFill>
                  <a:srgbClr val="C9622F"/>
                </a:solidFill>
                <a:latin typeface="Georgia" charset="0"/>
                <a:ea typeface="ＭＳ Ｐゴシック" charset="0"/>
              </a:rPr>
              <a:t>H and </a:t>
            </a:r>
            <a:r>
              <a:rPr lang="en-US" baseline="30000">
                <a:solidFill>
                  <a:srgbClr val="C9622F"/>
                </a:solidFill>
                <a:latin typeface="Georgia" charset="0"/>
                <a:ea typeface="ＭＳ Ｐゴシック" charset="0"/>
              </a:rPr>
              <a:t>16</a:t>
            </a:r>
            <a:r>
              <a:rPr lang="en-US">
                <a:solidFill>
                  <a:srgbClr val="C9622F"/>
                </a:solidFill>
                <a:latin typeface="Georgia" charset="0"/>
                <a:ea typeface="ＭＳ Ｐゴシック" charset="0"/>
              </a:rPr>
              <a:t>O evaporate preferentially</a:t>
            </a:r>
          </a:p>
          <a:p>
            <a:pPr>
              <a:spcBef>
                <a:spcPct val="0"/>
              </a:spcBef>
              <a:buClrTx/>
              <a:buFontTx/>
              <a:buChar char="•"/>
            </a:pPr>
            <a:r>
              <a:rPr lang="en-US" baseline="30000">
                <a:solidFill>
                  <a:srgbClr val="C9622F"/>
                </a:solidFill>
                <a:latin typeface="Georgia" charset="0"/>
                <a:ea typeface="ＭＳ Ｐゴシック" charset="0"/>
              </a:rPr>
              <a:t>2</a:t>
            </a:r>
            <a:r>
              <a:rPr lang="en-US">
                <a:solidFill>
                  <a:srgbClr val="C9622F"/>
                </a:solidFill>
                <a:latin typeface="Georgia" charset="0"/>
                <a:ea typeface="ＭＳ Ｐゴシック" charset="0"/>
              </a:rPr>
              <a:t>H and </a:t>
            </a:r>
            <a:r>
              <a:rPr lang="en-US" baseline="30000">
                <a:solidFill>
                  <a:srgbClr val="C9622F"/>
                </a:solidFill>
                <a:latin typeface="Georgia" charset="0"/>
                <a:ea typeface="ＭＳ Ｐゴシック" charset="0"/>
              </a:rPr>
              <a:t>18</a:t>
            </a:r>
            <a:r>
              <a:rPr lang="en-US">
                <a:solidFill>
                  <a:srgbClr val="C9622F"/>
                </a:solidFill>
                <a:latin typeface="Georgia" charset="0"/>
                <a:ea typeface="ＭＳ Ｐゴシック" charset="0"/>
              </a:rPr>
              <a:t>O condense preferentially</a:t>
            </a:r>
            <a:endParaRPr lang="en-US" b="1">
              <a:solidFill>
                <a:srgbClr val="CC3300"/>
              </a:solidFill>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Title 1"/>
          <p:cNvSpPr txBox="1">
            <a:spLocks/>
          </p:cNvSpPr>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Arial" charset="0"/>
                <a:ea typeface="+mj-ea"/>
                <a:cs typeface="ＭＳ Ｐゴシック" charset="0"/>
              </a:defRPr>
            </a:lvl1pPr>
            <a:lvl2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5pPr>
            <a:lvl6pPr marL="457200" algn="ctr" rtl="0" fontAlgn="base">
              <a:spcBef>
                <a:spcPct val="0"/>
              </a:spcBef>
              <a:spcAft>
                <a:spcPct val="0"/>
              </a:spcAft>
              <a:defRPr sz="3300">
                <a:solidFill>
                  <a:srgbClr val="C35E2E"/>
                </a:solidFill>
                <a:latin typeface="Georgia" pitchFamily="18" charset="0"/>
              </a:defRPr>
            </a:lvl6pPr>
            <a:lvl7pPr marL="914400" algn="ctr" rtl="0" fontAlgn="base">
              <a:spcBef>
                <a:spcPct val="0"/>
              </a:spcBef>
              <a:spcAft>
                <a:spcPct val="0"/>
              </a:spcAft>
              <a:defRPr sz="3300">
                <a:solidFill>
                  <a:srgbClr val="C35E2E"/>
                </a:solidFill>
                <a:latin typeface="Georgia" pitchFamily="18" charset="0"/>
              </a:defRPr>
            </a:lvl7pPr>
            <a:lvl8pPr marL="1371600" algn="ctr" rtl="0" fontAlgn="base">
              <a:spcBef>
                <a:spcPct val="0"/>
              </a:spcBef>
              <a:spcAft>
                <a:spcPct val="0"/>
              </a:spcAft>
              <a:defRPr sz="3300">
                <a:solidFill>
                  <a:srgbClr val="C35E2E"/>
                </a:solidFill>
                <a:latin typeface="Georgia" pitchFamily="18" charset="0"/>
              </a:defRPr>
            </a:lvl8pPr>
            <a:lvl9pPr marL="1828800" algn="ctr" rtl="0" fontAlgn="base">
              <a:spcBef>
                <a:spcPct val="0"/>
              </a:spcBef>
              <a:spcAft>
                <a:spcPct val="0"/>
              </a:spcAft>
              <a:defRPr sz="3300">
                <a:solidFill>
                  <a:srgbClr val="C35E2E"/>
                </a:solidFill>
                <a:latin typeface="Georgia" pitchFamily="18" charset="0"/>
              </a:defRPr>
            </a:lvl9pPr>
          </a:lstStyle>
          <a:p>
            <a:pPr>
              <a:defRPr/>
            </a:pPr>
            <a:r>
              <a:rPr lang="en-US" smtClean="0">
                <a:latin typeface="+mj-lt"/>
                <a:cs typeface="+mj-cs"/>
              </a:rPr>
              <a:t>Mass dependent fractionation</a:t>
            </a:r>
            <a:endParaRPr lang="en-US" dirty="0">
              <a:latin typeface="+mj-lt"/>
              <a:cs typeface="+mj-cs"/>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t="19547" b="19547"/>
          <a:stretch>
            <a:fillRect/>
          </a:stretch>
        </p:blipFill>
        <p:spPr bwMode="auto">
          <a:xfrm>
            <a:off x="352425" y="1371600"/>
            <a:ext cx="797877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392832147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Title 7"/>
          <p:cNvSpPr txBox="1">
            <a:spLocks/>
          </p:cNvSpPr>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Arial" charset="0"/>
                <a:ea typeface="+mj-ea"/>
                <a:cs typeface="ＭＳ Ｐゴシック" charset="0"/>
              </a:defRPr>
            </a:lvl1pPr>
            <a:lvl2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5pPr>
            <a:lvl6pPr marL="457200" algn="ctr" rtl="0" fontAlgn="base">
              <a:spcBef>
                <a:spcPct val="0"/>
              </a:spcBef>
              <a:spcAft>
                <a:spcPct val="0"/>
              </a:spcAft>
              <a:defRPr sz="3300">
                <a:solidFill>
                  <a:srgbClr val="C35E2E"/>
                </a:solidFill>
                <a:latin typeface="Georgia" pitchFamily="18" charset="0"/>
              </a:defRPr>
            </a:lvl6pPr>
            <a:lvl7pPr marL="914400" algn="ctr" rtl="0" fontAlgn="base">
              <a:spcBef>
                <a:spcPct val="0"/>
              </a:spcBef>
              <a:spcAft>
                <a:spcPct val="0"/>
              </a:spcAft>
              <a:defRPr sz="3300">
                <a:solidFill>
                  <a:srgbClr val="C35E2E"/>
                </a:solidFill>
                <a:latin typeface="Georgia" pitchFamily="18" charset="0"/>
              </a:defRPr>
            </a:lvl7pPr>
            <a:lvl8pPr marL="1371600" algn="ctr" rtl="0" fontAlgn="base">
              <a:spcBef>
                <a:spcPct val="0"/>
              </a:spcBef>
              <a:spcAft>
                <a:spcPct val="0"/>
              </a:spcAft>
              <a:defRPr sz="3300">
                <a:solidFill>
                  <a:srgbClr val="C35E2E"/>
                </a:solidFill>
                <a:latin typeface="Georgia" pitchFamily="18" charset="0"/>
              </a:defRPr>
            </a:lvl8pPr>
            <a:lvl9pPr marL="1828800" algn="ctr" rtl="0" fontAlgn="base">
              <a:spcBef>
                <a:spcPct val="0"/>
              </a:spcBef>
              <a:spcAft>
                <a:spcPct val="0"/>
              </a:spcAft>
              <a:defRPr sz="3300">
                <a:solidFill>
                  <a:srgbClr val="C35E2E"/>
                </a:solidFill>
                <a:latin typeface="Georgia" pitchFamily="18" charset="0"/>
              </a:defRPr>
            </a:lvl9pPr>
          </a:lstStyle>
          <a:p>
            <a:pPr>
              <a:defRPr/>
            </a:pPr>
            <a:r>
              <a:rPr lang="en-US" smtClean="0">
                <a:latin typeface="+mj-lt"/>
                <a:cs typeface="+mj-cs"/>
              </a:rPr>
              <a:t>Equilibrium fractionation</a:t>
            </a:r>
            <a:endParaRPr lang="en-US" dirty="0">
              <a:latin typeface="+mj-lt"/>
              <a:cs typeface="+mj-cs"/>
            </a:endParaRPr>
          </a:p>
        </p:txBody>
      </p:sp>
      <p:sp>
        <p:nvSpPr>
          <p:cNvPr id="5" name="Content Placeholder 8"/>
          <p:cNvSpPr txBox="1">
            <a:spLocks/>
          </p:cNvSpPr>
          <p:nvPr/>
        </p:nvSpPr>
        <p:spPr bwMode="auto">
          <a:xfrm>
            <a:off x="301625" y="1527175"/>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Arial" charset="0"/>
                <a:ea typeface="+mn-ea"/>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DE6C36"/>
              </a:buClr>
              <a:buSzPct val="75000"/>
              <a:buFont typeface="Wingdings 2" charset="0"/>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F9B639"/>
              </a:buClr>
              <a:buSzPct val="70000"/>
              <a:buFont typeface="Wingdings" charset="0"/>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CF6DA4"/>
              </a:buClr>
              <a:buChar char="•"/>
              <a:defRPr sz="2000"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mtClean="0">
                <a:ea typeface="ＭＳ Ｐゴシック" charset="0"/>
              </a:rPr>
              <a:t>Equilibrium isotope-exchange reactions involve the redistribution of isotopes of an element among various species or compounds. At equilibrium, the forward and backward reaction rates of any particular isotope are identical. This does not mean that the isotopic compositions of two compounds at equilibrium are identical, but only that the ratios of the different isotopes in each compound are constant. </a:t>
            </a:r>
          </a:p>
          <a:p>
            <a:r>
              <a:rPr lang="en-US" smtClean="0">
                <a:ea typeface="ＭＳ Ｐゴシック" charset="0"/>
              </a:rPr>
              <a:t>For water, this happens when relative humidity is 100%.</a:t>
            </a:r>
            <a:endParaRPr lang="en-US">
              <a:ea typeface="ＭＳ Ｐゴシック" charset="0"/>
            </a:endParaRPr>
          </a:p>
        </p:txBody>
      </p:sp>
    </p:spTree>
    <p:extLst>
      <p:ext uri="{BB962C8B-B14F-4D97-AF65-F5344CB8AC3E}">
        <p14:creationId xmlns:p14="http://schemas.microsoft.com/office/powerpoint/2010/main" val="2457678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Rectangle 2"/>
          <p:cNvSpPr txBox="1">
            <a:spLocks/>
          </p:cNvSpPr>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rgbClr val="C35E2E"/>
                </a:solidFill>
                <a:latin typeface="Arial" charset="0"/>
                <a:ea typeface="+mj-ea"/>
                <a:cs typeface="ＭＳ Ｐゴシック" charset="0"/>
              </a:defRPr>
            </a:lvl1pPr>
            <a:lvl2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2pPr>
            <a:lvl3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3pPr>
            <a:lvl4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4pPr>
            <a:lvl5pPr algn="ctr" rtl="0" eaLnBrk="0" fontAlgn="base" hangingPunct="0">
              <a:spcBef>
                <a:spcPct val="0"/>
              </a:spcBef>
              <a:spcAft>
                <a:spcPct val="0"/>
              </a:spcAft>
              <a:defRPr sz="3300">
                <a:solidFill>
                  <a:srgbClr val="C35E2E"/>
                </a:solidFill>
                <a:latin typeface="Arial" charset="0"/>
                <a:ea typeface="ＭＳ Ｐゴシック" charset="0"/>
                <a:cs typeface="ＭＳ Ｐゴシック" charset="0"/>
              </a:defRPr>
            </a:lvl5pPr>
            <a:lvl6pPr marL="457200" algn="ctr" rtl="0" fontAlgn="base">
              <a:spcBef>
                <a:spcPct val="0"/>
              </a:spcBef>
              <a:spcAft>
                <a:spcPct val="0"/>
              </a:spcAft>
              <a:defRPr sz="3300">
                <a:solidFill>
                  <a:srgbClr val="C35E2E"/>
                </a:solidFill>
                <a:latin typeface="Georgia" pitchFamily="18" charset="0"/>
              </a:defRPr>
            </a:lvl6pPr>
            <a:lvl7pPr marL="914400" algn="ctr" rtl="0" fontAlgn="base">
              <a:spcBef>
                <a:spcPct val="0"/>
              </a:spcBef>
              <a:spcAft>
                <a:spcPct val="0"/>
              </a:spcAft>
              <a:defRPr sz="3300">
                <a:solidFill>
                  <a:srgbClr val="C35E2E"/>
                </a:solidFill>
                <a:latin typeface="Georgia" pitchFamily="18" charset="0"/>
              </a:defRPr>
            </a:lvl7pPr>
            <a:lvl8pPr marL="1371600" algn="ctr" rtl="0" fontAlgn="base">
              <a:spcBef>
                <a:spcPct val="0"/>
              </a:spcBef>
              <a:spcAft>
                <a:spcPct val="0"/>
              </a:spcAft>
              <a:defRPr sz="3300">
                <a:solidFill>
                  <a:srgbClr val="C35E2E"/>
                </a:solidFill>
                <a:latin typeface="Georgia" pitchFamily="18" charset="0"/>
              </a:defRPr>
            </a:lvl8pPr>
            <a:lvl9pPr marL="1828800" algn="ctr" rtl="0" fontAlgn="base">
              <a:spcBef>
                <a:spcPct val="0"/>
              </a:spcBef>
              <a:spcAft>
                <a:spcPct val="0"/>
              </a:spcAft>
              <a:defRPr sz="3300">
                <a:solidFill>
                  <a:srgbClr val="C35E2E"/>
                </a:solidFill>
                <a:latin typeface="Georgia" pitchFamily="18" charset="0"/>
              </a:defRPr>
            </a:lvl9pPr>
          </a:lstStyle>
          <a:p>
            <a:r>
              <a:rPr lang="en-US" smtClean="0">
                <a:latin typeface="Georgia" charset="0"/>
                <a:ea typeface="ＭＳ Ｐゴシック" charset="0"/>
              </a:rPr>
              <a:t>Fractionation During Evaporation</a:t>
            </a:r>
            <a:endParaRPr lang="en-US">
              <a:latin typeface="Georgia" charset="0"/>
              <a:ea typeface="ＭＳ Ｐゴシック" charset="0"/>
            </a:endParaRPr>
          </a:p>
        </p:txBody>
      </p:sp>
      <p:sp>
        <p:nvSpPr>
          <p:cNvPr id="5" name="Rectangle 3"/>
          <p:cNvSpPr txBox="1">
            <a:spLocks/>
          </p:cNvSpPr>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Arial" charset="0"/>
                <a:ea typeface="+mn-ea"/>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Arial" charset="0"/>
                <a:ea typeface="+mn-ea"/>
                <a:cs typeface="+mn-cs"/>
              </a:defRPr>
            </a:lvl2pPr>
            <a:lvl3pPr marL="822325" indent="-228600" algn="l" rtl="0" eaLnBrk="0" fontAlgn="base" hangingPunct="0">
              <a:spcBef>
                <a:spcPct val="20000"/>
              </a:spcBef>
              <a:spcAft>
                <a:spcPct val="0"/>
              </a:spcAft>
              <a:buClr>
                <a:srgbClr val="DE6C36"/>
              </a:buClr>
              <a:buSzPct val="75000"/>
              <a:buFont typeface="Wingdings 2" charset="0"/>
              <a:buChar char=""/>
              <a:defRPr sz="2000" kern="1200">
                <a:solidFill>
                  <a:schemeClr val="tx1"/>
                </a:solidFill>
                <a:latin typeface="Arial" charset="0"/>
                <a:ea typeface="+mn-ea"/>
                <a:cs typeface="+mn-cs"/>
              </a:defRPr>
            </a:lvl3pPr>
            <a:lvl4pPr marL="1096963" indent="-228600" algn="l" rtl="0" eaLnBrk="0" fontAlgn="base" hangingPunct="0">
              <a:spcBef>
                <a:spcPct val="20000"/>
              </a:spcBef>
              <a:spcAft>
                <a:spcPct val="0"/>
              </a:spcAft>
              <a:buClr>
                <a:srgbClr val="F9B639"/>
              </a:buClr>
              <a:buSzPct val="70000"/>
              <a:buFont typeface="Wingdings" charset="0"/>
              <a:buChar char=""/>
              <a:defRPr sz="2000" kern="1200">
                <a:solidFill>
                  <a:schemeClr val="tx2"/>
                </a:solidFill>
                <a:latin typeface="Arial" charset="0"/>
                <a:ea typeface="+mn-ea"/>
                <a:cs typeface="+mn-cs"/>
              </a:defRPr>
            </a:lvl4pPr>
            <a:lvl5pPr marL="1371600" indent="-228600" algn="l" rtl="0" eaLnBrk="0" fontAlgn="base" hangingPunct="0">
              <a:spcBef>
                <a:spcPct val="20000"/>
              </a:spcBef>
              <a:spcAft>
                <a:spcPct val="0"/>
              </a:spcAft>
              <a:buClr>
                <a:srgbClr val="CF6DA4"/>
              </a:buClr>
              <a:buChar char="•"/>
              <a:defRPr sz="2000" kern="1200">
                <a:solidFill>
                  <a:schemeClr val="tx1"/>
                </a:solidFill>
                <a:latin typeface="Arial"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mtClean="0">
                <a:solidFill>
                  <a:srgbClr val="C9622F"/>
                </a:solidFill>
                <a:latin typeface="Georgia" charset="0"/>
                <a:ea typeface="ＭＳ Ｐゴシック" charset="0"/>
              </a:rPr>
              <a:t>Kinetic fractionation is associated with incomplete and unidirectional processes such as evaporation and diffusion.</a:t>
            </a:r>
          </a:p>
          <a:p>
            <a:r>
              <a:rPr lang="en-US" smtClean="0">
                <a:solidFill>
                  <a:srgbClr val="C9622F"/>
                </a:solidFill>
                <a:latin typeface="Georgia" charset="0"/>
                <a:ea typeface="ＭＳ Ｐゴシック" charset="0"/>
              </a:rPr>
              <a:t>The lower the relative humidity, the faster the evaporation rate and the greater the kinetic fractionation.</a:t>
            </a:r>
          </a:p>
          <a:p>
            <a:r>
              <a:rPr lang="en-US" smtClean="0">
                <a:solidFill>
                  <a:srgbClr val="C9622F"/>
                </a:solidFill>
                <a:latin typeface="Georgia" charset="0"/>
                <a:ea typeface="ＭＳ Ｐゴシック" charset="0"/>
              </a:rPr>
              <a:t>Can add a unique isotopic </a:t>
            </a:r>
            <a:r>
              <a:rPr lang="ja-JP" altLang="en-US" smtClean="0">
                <a:solidFill>
                  <a:srgbClr val="C9622F"/>
                </a:solidFill>
                <a:latin typeface="Georgia" charset="0"/>
                <a:ea typeface="ＭＳ Ｐゴシック" charset="0"/>
              </a:rPr>
              <a:t>“</a:t>
            </a:r>
            <a:r>
              <a:rPr lang="en-US" altLang="ja-JP" smtClean="0">
                <a:solidFill>
                  <a:srgbClr val="C9622F"/>
                </a:solidFill>
                <a:latin typeface="Georgia" charset="0"/>
                <a:ea typeface="ＭＳ Ｐゴシック" charset="0"/>
              </a:rPr>
              <a:t>fingerprint</a:t>
            </a:r>
            <a:r>
              <a:rPr lang="ja-JP" altLang="en-US" smtClean="0">
                <a:solidFill>
                  <a:srgbClr val="C9622F"/>
                </a:solidFill>
                <a:latin typeface="Georgia" charset="0"/>
                <a:ea typeface="ＭＳ Ｐゴシック" charset="0"/>
              </a:rPr>
              <a:t>”</a:t>
            </a:r>
            <a:r>
              <a:rPr lang="en-US" altLang="ja-JP" smtClean="0">
                <a:solidFill>
                  <a:srgbClr val="C9622F"/>
                </a:solidFill>
                <a:latin typeface="Georgia" charset="0"/>
                <a:ea typeface="ＭＳ Ｐゴシック" charset="0"/>
              </a:rPr>
              <a:t> to near surface waters</a:t>
            </a:r>
          </a:p>
          <a:p>
            <a:pPr lvl="1"/>
            <a:r>
              <a:rPr lang="en-US" smtClean="0">
                <a:solidFill>
                  <a:srgbClr val="91337F"/>
                </a:solidFill>
                <a:latin typeface="Georgia" charset="0"/>
                <a:ea typeface="ＭＳ Ｐゴシック" charset="0"/>
              </a:rPr>
              <a:t>Lakes, canals, settling ponds, large rivers (eg Colorado)</a:t>
            </a:r>
            <a:r>
              <a:rPr lang="en-US" smtClean="0">
                <a:solidFill>
                  <a:srgbClr val="C9622F"/>
                </a:solidFill>
                <a:latin typeface="Georgia" charset="0"/>
                <a:ea typeface="ＭＳ Ｐゴシック" charset="0"/>
              </a:rPr>
              <a:t> </a:t>
            </a:r>
          </a:p>
          <a:p>
            <a:endParaRPr lang="en-US">
              <a:latin typeface="Georgia" charset="0"/>
              <a:ea typeface="ＭＳ Ｐゴシック" charset="0"/>
            </a:endParaRPr>
          </a:p>
        </p:txBody>
      </p:sp>
    </p:spTree>
    <p:extLst>
      <p:ext uri="{BB962C8B-B14F-4D97-AF65-F5344CB8AC3E}">
        <p14:creationId xmlns:p14="http://schemas.microsoft.com/office/powerpoint/2010/main" val="11644576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diagra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1400"/>
            <a:ext cx="79248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Rectangle 3"/>
          <p:cNvSpPr>
            <a:spLocks noChangeArrowheads="1"/>
          </p:cNvSpPr>
          <p:nvPr/>
        </p:nvSpPr>
        <p:spPr bwMode="auto">
          <a:xfrm>
            <a:off x="2489200" y="584200"/>
            <a:ext cx="410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a:solidFill>
                  <a:srgbClr val="C9622F"/>
                </a:solidFill>
                <a:latin typeface="Times New Roman" charset="0"/>
                <a:cs typeface="Times New Roman" charset="0"/>
              </a:rPr>
              <a:t>Rayleigh distillation</a:t>
            </a:r>
            <a:endParaRPr lang="en-US" sz="3600" b="1">
              <a:solidFill>
                <a:srgbClr val="FF0000"/>
              </a:solidFill>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p:txBody>
          <a:bodyPr/>
          <a:lstStyle/>
          <a:p>
            <a:endParaRPr lang="en-US">
              <a:latin typeface="Georgia" charset="0"/>
              <a:ea typeface="ＭＳ Ｐゴシック" charset="0"/>
            </a:endParaRPr>
          </a:p>
        </p:txBody>
      </p:sp>
      <p:pic>
        <p:nvPicPr>
          <p:cNvPr id="12290" name="Picture 3" descr="fu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ChangeArrowheads="1"/>
          </p:cNvSpPr>
          <p:nvPr/>
        </p:nvSpPr>
        <p:spPr bwMode="auto">
          <a:xfrm>
            <a:off x="5702300" y="60039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endParaRPr lang="en-US">
              <a:latin typeface="Georgia" charset="0"/>
              <a:ea typeface="ＭＳ Ｐゴシック" charset="0"/>
            </a:endParaRPr>
          </a:p>
        </p:txBody>
      </p:sp>
      <p:sp>
        <p:nvSpPr>
          <p:cNvPr id="20482"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20483" name="Picture 4" descr="9iso_frac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5"/>
          <p:cNvSpPr>
            <a:spLocks noChangeArrowheads="1"/>
          </p:cNvSpPr>
          <p:nvPr/>
        </p:nvSpPr>
        <p:spPr bwMode="auto">
          <a:xfrm>
            <a:off x="3429000" y="56483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endParaRPr lang="en-US">
              <a:latin typeface="Georgia" charset="0"/>
              <a:ea typeface="ＭＳ Ｐゴシック" charset="0"/>
            </a:endParaRPr>
          </a:p>
        </p:txBody>
      </p:sp>
      <p:sp>
        <p:nvSpPr>
          <p:cNvPr id="22530"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22531" name="Picture 4" descr="10iso_fra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Text Box 5"/>
          <p:cNvSpPr txBox="1">
            <a:spLocks noChangeArrowheads="1"/>
          </p:cNvSpPr>
          <p:nvPr/>
        </p:nvSpPr>
        <p:spPr bwMode="auto">
          <a:xfrm>
            <a:off x="3641725" y="62103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endParaRPr lang="en-US">
              <a:latin typeface="Georgia" charset="0"/>
              <a:ea typeface="ＭＳ Ｐゴシック" charset="0"/>
            </a:endParaRPr>
          </a:p>
        </p:txBody>
      </p:sp>
      <p:sp>
        <p:nvSpPr>
          <p:cNvPr id="24578"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24579" name="Picture 4" descr="11iso_frac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Text Box 5"/>
          <p:cNvSpPr txBox="1">
            <a:spLocks noChangeArrowheads="1"/>
          </p:cNvSpPr>
          <p:nvPr/>
        </p:nvSpPr>
        <p:spPr bwMode="auto">
          <a:xfrm>
            <a:off x="7451725" y="64389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en-US">
                <a:latin typeface="Georgia" charset="0"/>
                <a:ea typeface="ＭＳ Ｐゴシック" charset="0"/>
              </a:rPr>
              <a:t>Water Isotopes in Precipitation</a:t>
            </a:r>
          </a:p>
        </p:txBody>
      </p:sp>
      <p:sp>
        <p:nvSpPr>
          <p:cNvPr id="26626" name="Rectangle 3"/>
          <p:cNvSpPr>
            <a:spLocks noGrp="1"/>
          </p:cNvSpPr>
          <p:nvPr>
            <p:ph type="body" idx="4294967295"/>
          </p:nvPr>
        </p:nvSpPr>
        <p:spPr/>
        <p:txBody>
          <a:bodyPr/>
          <a:lstStyle/>
          <a:p>
            <a:r>
              <a:rPr lang="en-US">
                <a:solidFill>
                  <a:srgbClr val="C9622F"/>
                </a:solidFill>
                <a:latin typeface="Georgia" charset="0"/>
                <a:ea typeface="ＭＳ Ｐゴシック" charset="0"/>
              </a:rPr>
              <a:t>Lighter isotopes evaporate preferentially</a:t>
            </a:r>
          </a:p>
          <a:p>
            <a:r>
              <a:rPr lang="en-US">
                <a:solidFill>
                  <a:srgbClr val="C9622F"/>
                </a:solidFill>
                <a:latin typeface="Georgia" charset="0"/>
                <a:ea typeface="ＭＳ Ｐゴシック" charset="0"/>
              </a:rPr>
              <a:t>Heavier isotopes condense preferentially</a:t>
            </a:r>
          </a:p>
          <a:p>
            <a:r>
              <a:rPr lang="en-US">
                <a:solidFill>
                  <a:srgbClr val="C9622F"/>
                </a:solidFill>
                <a:latin typeface="Georgia" charset="0"/>
                <a:ea typeface="ＭＳ Ｐゴシック" charset="0"/>
              </a:rPr>
              <a:t>For a given cloud:</a:t>
            </a:r>
          </a:p>
          <a:p>
            <a:pPr lvl="1"/>
            <a:r>
              <a:rPr lang="en-US">
                <a:solidFill>
                  <a:srgbClr val="C9622F"/>
                </a:solidFill>
                <a:latin typeface="Georgia" charset="0"/>
                <a:ea typeface="ＭＳ Ｐゴシック" charset="0"/>
              </a:rPr>
              <a:t>Heavier isotopes condense (rain or snow) preferentially</a:t>
            </a:r>
          </a:p>
          <a:p>
            <a:pPr lvl="1"/>
            <a:r>
              <a:rPr lang="en-US">
                <a:solidFill>
                  <a:srgbClr val="C9622F"/>
                </a:solidFill>
                <a:latin typeface="Georgia" charset="0"/>
                <a:ea typeface="ＭＳ Ｐゴシック" charset="0"/>
              </a:rPr>
              <a:t>Remaining water vapor in the cloud is more depleted</a:t>
            </a:r>
          </a:p>
          <a:p>
            <a:pPr lvl="1"/>
            <a:r>
              <a:rPr lang="en-US">
                <a:solidFill>
                  <a:srgbClr val="C9622F"/>
                </a:solidFill>
                <a:latin typeface="Georgia" charset="0"/>
                <a:ea typeface="ＭＳ Ｐゴシック" charset="0"/>
              </a:rPr>
              <a:t>Next rain event from that same cloud preferentially loses the heavier isotopes</a:t>
            </a:r>
          </a:p>
          <a:p>
            <a:pPr lvl="1"/>
            <a:r>
              <a:rPr lang="en-US">
                <a:solidFill>
                  <a:srgbClr val="C9622F"/>
                </a:solidFill>
                <a:latin typeface="Georgia" charset="0"/>
                <a:ea typeface="ＭＳ Ｐゴシック" charset="0"/>
              </a:rPr>
              <a:t>Water vapor in cloud becomes more depleted</a:t>
            </a:r>
          </a:p>
          <a:p>
            <a:pPr lvl="1"/>
            <a:r>
              <a:rPr lang="en-US">
                <a:solidFill>
                  <a:srgbClr val="C9622F"/>
                </a:solidFill>
                <a:latin typeface="Georgia" charset="0"/>
                <a:ea typeface="ＭＳ Ｐゴシック" charset="0"/>
              </a:rPr>
              <a:t>And so on</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301625" y="419100"/>
            <a:ext cx="8534400" cy="758825"/>
          </a:xfrm>
        </p:spPr>
        <p:txBody>
          <a:bodyPr/>
          <a:lstStyle/>
          <a:p>
            <a:r>
              <a:rPr lang="en-US" b="1">
                <a:solidFill>
                  <a:srgbClr val="C9622F"/>
                </a:solidFill>
                <a:latin typeface="Georgia" charset="0"/>
                <a:ea typeface="ＭＳ Ｐゴシック" charset="0"/>
              </a:rPr>
              <a:t>CONTROLS ON ISOTOPIC COMPOSITION OF PRECIP</a:t>
            </a:r>
            <a:endParaRPr lang="en-US" b="1">
              <a:solidFill>
                <a:srgbClr val="CC3300"/>
              </a:solidFill>
              <a:latin typeface="Georgia" charset="0"/>
              <a:ea typeface="ＭＳ Ｐゴシック" charset="0"/>
            </a:endParaRPr>
          </a:p>
        </p:txBody>
      </p:sp>
      <p:sp>
        <p:nvSpPr>
          <p:cNvPr id="28674" name="Rectangle 3"/>
          <p:cNvSpPr>
            <a:spLocks noGrp="1"/>
          </p:cNvSpPr>
          <p:nvPr>
            <p:ph type="body" idx="4294967295"/>
          </p:nvPr>
        </p:nvSpPr>
        <p:spPr>
          <a:xfrm>
            <a:off x="1724025" y="1524000"/>
            <a:ext cx="7112000" cy="4065588"/>
          </a:xfrm>
        </p:spPr>
        <p:txBody>
          <a:bodyPr/>
          <a:lstStyle/>
          <a:p>
            <a:r>
              <a:rPr lang="en-US">
                <a:solidFill>
                  <a:srgbClr val="C9622F"/>
                </a:solidFill>
                <a:latin typeface="Georgia" charset="0"/>
                <a:ea typeface="ＭＳ Ｐゴシック" charset="0"/>
              </a:rPr>
              <a:t>Temperature</a:t>
            </a:r>
          </a:p>
          <a:p>
            <a:r>
              <a:rPr lang="en-US">
                <a:solidFill>
                  <a:srgbClr val="C9622F"/>
                </a:solidFill>
                <a:latin typeface="Georgia" charset="0"/>
                <a:ea typeface="ＭＳ Ｐゴシック" charset="0"/>
              </a:rPr>
              <a:t>Seasonal</a:t>
            </a:r>
          </a:p>
          <a:p>
            <a:r>
              <a:rPr lang="en-US">
                <a:solidFill>
                  <a:srgbClr val="C9622F"/>
                </a:solidFill>
                <a:latin typeface="Georgia" charset="0"/>
                <a:ea typeface="ＭＳ Ｐゴシック" charset="0"/>
              </a:rPr>
              <a:t>Altitude</a:t>
            </a:r>
          </a:p>
          <a:p>
            <a:r>
              <a:rPr lang="en-US">
                <a:solidFill>
                  <a:srgbClr val="C9622F"/>
                </a:solidFill>
                <a:latin typeface="Georgia" charset="0"/>
                <a:ea typeface="ＭＳ Ｐゴシック" charset="0"/>
              </a:rPr>
              <a:t>Latitude</a:t>
            </a:r>
          </a:p>
          <a:p>
            <a:r>
              <a:rPr lang="en-US">
                <a:solidFill>
                  <a:srgbClr val="C9622F"/>
                </a:solidFill>
                <a:latin typeface="Georgia" charset="0"/>
                <a:ea typeface="ＭＳ Ｐゴシック" charset="0"/>
              </a:rPr>
              <a:t>Rainout</a:t>
            </a:r>
          </a:p>
          <a:p>
            <a:r>
              <a:rPr lang="en-US">
                <a:solidFill>
                  <a:srgbClr val="C9622F"/>
                </a:solidFill>
                <a:latin typeface="Georgia" charset="0"/>
                <a:ea typeface="ＭＳ Ｐゴシック" charset="0"/>
              </a:rPr>
              <a:t>Continental</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301625" y="469900"/>
            <a:ext cx="8534400" cy="758825"/>
          </a:xfrm>
        </p:spPr>
        <p:txBody>
          <a:bodyPr/>
          <a:lstStyle/>
          <a:p>
            <a:r>
              <a:rPr lang="en-US">
                <a:latin typeface="Georgia" charset="0"/>
                <a:ea typeface="ＭＳ Ｐゴシック" charset="0"/>
              </a:rPr>
              <a:t>Temperature is the dominant control on fractionation</a:t>
            </a:r>
          </a:p>
        </p:txBody>
      </p:sp>
      <p:sp>
        <p:nvSpPr>
          <p:cNvPr id="30722" name="Rectangle 3"/>
          <p:cNvSpPr>
            <a:spLocks noGrp="1"/>
          </p:cNvSpPr>
          <p:nvPr>
            <p:ph type="body" idx="4294967295"/>
          </p:nvPr>
        </p:nvSpPr>
        <p:spPr/>
        <p:txBody>
          <a:bodyPr/>
          <a:lstStyle/>
          <a:p>
            <a:r>
              <a:rPr lang="en-US">
                <a:solidFill>
                  <a:srgbClr val="C9622F"/>
                </a:solidFill>
                <a:latin typeface="Georgia" charset="0"/>
                <a:ea typeface="ＭＳ Ｐゴシック" charset="0"/>
              </a:rPr>
              <a:t>With increasing temperature, precipitation becomes enriched in the heavier isotopes,</a:t>
            </a:r>
            <a:r>
              <a:rPr lang="en-US" baseline="30000">
                <a:solidFill>
                  <a:srgbClr val="C9622F"/>
                </a:solidFill>
                <a:latin typeface="Georgia" charset="0"/>
                <a:ea typeface="ＭＳ Ｐゴシック" charset="0"/>
              </a:rPr>
              <a:t>18</a:t>
            </a:r>
            <a:r>
              <a:rPr lang="en-US">
                <a:solidFill>
                  <a:srgbClr val="C9622F"/>
                </a:solidFill>
                <a:latin typeface="Georgia" charset="0"/>
                <a:ea typeface="ＭＳ Ｐゴシック" charset="0"/>
              </a:rPr>
              <a:t>O and </a:t>
            </a:r>
            <a:r>
              <a:rPr lang="en-US" baseline="30000">
                <a:solidFill>
                  <a:srgbClr val="C9622F"/>
                </a:solidFill>
                <a:latin typeface="Georgia" charset="0"/>
                <a:ea typeface="ＭＳ Ｐゴシック" charset="0"/>
              </a:rPr>
              <a:t>2</a:t>
            </a:r>
            <a:r>
              <a:rPr lang="en-US">
                <a:solidFill>
                  <a:srgbClr val="C9622F"/>
                </a:solidFill>
                <a:latin typeface="Georgia" charset="0"/>
                <a:ea typeface="ＭＳ Ｐゴシック" charset="0"/>
              </a:rPr>
              <a:t>H, in a linear relationship. </a:t>
            </a:r>
          </a:p>
          <a:p>
            <a:pPr lvl="1"/>
            <a:r>
              <a:rPr lang="en-US">
                <a:solidFill>
                  <a:srgbClr val="C9622F"/>
                </a:solidFill>
                <a:latin typeface="Georgia" charset="0"/>
                <a:ea typeface="ＭＳ Ｐゴシック" charset="0"/>
              </a:rPr>
              <a:t>Warmer the air temp, the less fractionation</a:t>
            </a:r>
          </a:p>
          <a:p>
            <a:r>
              <a:rPr lang="en-US">
                <a:solidFill>
                  <a:srgbClr val="C9622F"/>
                </a:solidFill>
                <a:latin typeface="Georgia" charset="0"/>
                <a:ea typeface="ＭＳ Ｐゴシック" charset="0"/>
              </a:rPr>
              <a:t>Temperature affects fractionation at a rate of approximately 0.5‰ for every C° for oxygen.</a:t>
            </a:r>
          </a:p>
          <a:p>
            <a:r>
              <a:rPr lang="en-US">
                <a:solidFill>
                  <a:srgbClr val="C9622F"/>
                </a:solidFill>
                <a:latin typeface="Georgia" charset="0"/>
                <a:ea typeface="ＭＳ Ｐゴシック" charset="0"/>
              </a:rPr>
              <a:t>Colder the temperature, the more the fractionation</a:t>
            </a:r>
          </a:p>
          <a:p>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endParaRPr lang="en-US">
              <a:latin typeface="Georgia" charset="0"/>
              <a:ea typeface="ＭＳ Ｐゴシック" charset="0"/>
            </a:endParaRPr>
          </a:p>
        </p:txBody>
      </p:sp>
      <p:sp>
        <p:nvSpPr>
          <p:cNvPr id="32770"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32771" name="Picture 4" descr="iso_te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p:txBody>
          <a:bodyPr/>
          <a:lstStyle/>
          <a:p>
            <a:endParaRPr lang="en-US">
              <a:latin typeface="Georgia" charset="0"/>
              <a:ea typeface="ＭＳ Ｐゴシック" charset="0"/>
            </a:endParaRPr>
          </a:p>
        </p:txBody>
      </p:sp>
      <p:sp>
        <p:nvSpPr>
          <p:cNvPr id="34818" name="Rectangle 3"/>
          <p:cNvSpPr>
            <a:spLocks noGrp="1"/>
          </p:cNvSpPr>
          <p:nvPr>
            <p:ph type="body" idx="4294967295"/>
          </p:nvPr>
        </p:nvSpPr>
        <p:spPr/>
        <p:txBody>
          <a:bodyPr/>
          <a:lstStyle/>
          <a:p>
            <a:endParaRPr lang="en-US">
              <a:latin typeface="Georgia" charset="0"/>
              <a:ea typeface="ＭＳ Ｐゴシック" charset="0"/>
            </a:endParaRPr>
          </a:p>
        </p:txBody>
      </p:sp>
      <p:pic>
        <p:nvPicPr>
          <p:cNvPr id="34819" name="Picture 4" descr="iso_seas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8" name="Picture 4" descr="o18_elevation_oregon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0500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85349" name="Text Box 5"/>
          <p:cNvSpPr txBox="1">
            <a:spLocks noChangeArrowheads="1"/>
          </p:cNvSpPr>
          <p:nvPr/>
        </p:nvSpPr>
        <p:spPr bwMode="auto">
          <a:xfrm>
            <a:off x="517525" y="557688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000">
              <a:solidFill>
                <a:srgbClr val="CC3300"/>
              </a:solidFill>
              <a:latin typeface="Times New Roman" charset="0"/>
              <a:cs typeface="+mn-cs"/>
            </a:endParaRPr>
          </a:p>
        </p:txBody>
      </p:sp>
      <p:sp>
        <p:nvSpPr>
          <p:cNvPr id="185350" name="Text Box 6"/>
          <p:cNvSpPr txBox="1">
            <a:spLocks noChangeArrowheads="1"/>
          </p:cNvSpPr>
          <p:nvPr/>
        </p:nvSpPr>
        <p:spPr bwMode="auto">
          <a:xfrm>
            <a:off x="2193925" y="176213"/>
            <a:ext cx="5222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3200" b="1">
                <a:solidFill>
                  <a:srgbClr val="C9622F"/>
                </a:solidFill>
                <a:latin typeface="Symbol" charset="0"/>
                <a:cs typeface="+mn-cs"/>
              </a:rPr>
              <a:t>d</a:t>
            </a:r>
            <a:r>
              <a:rPr lang="en-US" sz="3200" b="1" baseline="30000">
                <a:solidFill>
                  <a:srgbClr val="C9622F"/>
                </a:solidFill>
                <a:latin typeface="Times New Roman" charset="0"/>
                <a:cs typeface="+mn-cs"/>
              </a:rPr>
              <a:t>18</a:t>
            </a:r>
            <a:r>
              <a:rPr lang="en-US" sz="3200" b="1">
                <a:solidFill>
                  <a:srgbClr val="C9622F"/>
                </a:solidFill>
                <a:latin typeface="Times New Roman" charset="0"/>
                <a:cs typeface="+mn-cs"/>
              </a:rPr>
              <a:t>O gives recharge elevation</a:t>
            </a:r>
            <a:endParaRPr lang="en-US" sz="3200" b="1">
              <a:latin typeface="Times New Roman" charset="0"/>
              <a:cs typeface="+mn-cs"/>
            </a:endParaRPr>
          </a:p>
        </p:txBody>
      </p:sp>
      <p:sp>
        <p:nvSpPr>
          <p:cNvPr id="185351" name="Rectangle 7"/>
          <p:cNvSpPr>
            <a:spLocks noChangeArrowheads="1"/>
          </p:cNvSpPr>
          <p:nvPr/>
        </p:nvSpPr>
        <p:spPr bwMode="auto">
          <a:xfrm>
            <a:off x="73025" y="4953000"/>
            <a:ext cx="90709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CC3300"/>
                </a:solidFill>
                <a:latin typeface="Times New Roman" charset="0"/>
                <a:cs typeface="+mn-cs"/>
              </a:rPr>
              <a:t>Elevation versus </a:t>
            </a:r>
            <a:r>
              <a:rPr lang="en-US" sz="2000">
                <a:solidFill>
                  <a:srgbClr val="CC3300"/>
                </a:solidFill>
                <a:latin typeface="Symbol" charset="0"/>
                <a:cs typeface="+mn-cs"/>
              </a:rPr>
              <a:t>d</a:t>
            </a:r>
            <a:r>
              <a:rPr lang="en-US" sz="2000" baseline="30000">
                <a:solidFill>
                  <a:srgbClr val="CC3300"/>
                </a:solidFill>
                <a:latin typeface="Times New Roman" charset="0"/>
                <a:cs typeface="+mn-cs"/>
              </a:rPr>
              <a:t>18</a:t>
            </a:r>
            <a:r>
              <a:rPr lang="en-US" sz="2000">
                <a:solidFill>
                  <a:srgbClr val="CC3300"/>
                </a:solidFill>
                <a:latin typeface="Times New Roman" charset="0"/>
                <a:cs typeface="+mn-cs"/>
              </a:rPr>
              <a:t>O in the central Oregon Cascades; line is a best-fit to data from </a:t>
            </a:r>
          </a:p>
          <a:p>
            <a:pPr>
              <a:defRPr/>
            </a:pPr>
            <a:r>
              <a:rPr lang="en-US" sz="2000">
                <a:solidFill>
                  <a:srgbClr val="CC3300"/>
                </a:solidFill>
                <a:latin typeface="Times New Roman" charset="0"/>
                <a:cs typeface="+mn-cs"/>
              </a:rPr>
              <a:t>snow cores and small springs (after James 1999), and symbols are data from large cold </a:t>
            </a:r>
          </a:p>
          <a:p>
            <a:pPr>
              <a:defRPr/>
            </a:pPr>
            <a:r>
              <a:rPr lang="en-US" sz="2000">
                <a:solidFill>
                  <a:srgbClr val="CC3300"/>
                </a:solidFill>
                <a:latin typeface="Times New Roman" charset="0"/>
                <a:cs typeface="+mn-cs"/>
              </a:rPr>
              <a:t>springs. The mean recharge elevation can be inferred by determining the elevation at</a:t>
            </a:r>
          </a:p>
          <a:p>
            <a:pPr>
              <a:defRPr/>
            </a:pPr>
            <a:r>
              <a:rPr lang="en-US" sz="2000">
                <a:solidFill>
                  <a:srgbClr val="CC3300"/>
                </a:solidFill>
                <a:latin typeface="Times New Roman" charset="0"/>
                <a:cs typeface="+mn-cs"/>
              </a:rPr>
              <a:t>which precipitation has a comparable isotopic composition. BC, Brown's Creek; CR, </a:t>
            </a:r>
          </a:p>
          <a:p>
            <a:pPr>
              <a:defRPr/>
            </a:pPr>
            <a:r>
              <a:rPr lang="en-US" sz="2000">
                <a:solidFill>
                  <a:srgbClr val="CC3300"/>
                </a:solidFill>
                <a:latin typeface="Times New Roman" charset="0"/>
                <a:cs typeface="+mn-cs"/>
              </a:rPr>
              <a:t>Cultus River; MH, Metolius River; QR, Quinn River. (Manga, 2001).</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584200" y="2159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300" b="1">
                <a:solidFill>
                  <a:srgbClr val="C9622F"/>
                </a:solidFill>
                <a:latin typeface="Times New Roman" charset="0"/>
                <a:cs typeface="+mn-cs"/>
              </a:rPr>
              <a:t>Altitude effect</a:t>
            </a:r>
            <a:endParaRPr lang="en-US" sz="3300" b="1">
              <a:solidFill>
                <a:srgbClr val="FF0066"/>
              </a:solidFill>
              <a:latin typeface="Times New Roman" charset="0"/>
              <a:cs typeface="+mn-cs"/>
            </a:endParaRPr>
          </a:p>
        </p:txBody>
      </p:sp>
      <p:pic>
        <p:nvPicPr>
          <p:cNvPr id="38914" name="Picture 3" descr="O18_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828800"/>
            <a:ext cx="37909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O18c_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447800"/>
            <a:ext cx="33861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Text Box 5"/>
          <p:cNvSpPr txBox="1">
            <a:spLocks noChangeArrowheads="1"/>
          </p:cNvSpPr>
          <p:nvPr/>
        </p:nvSpPr>
        <p:spPr bwMode="auto">
          <a:xfrm>
            <a:off x="644525" y="5908675"/>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New Roman" charset="0"/>
                <a:cs typeface="+mn-cs"/>
              </a:rPr>
              <a:t>GNIP</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endParaRPr lang="en-US">
              <a:latin typeface="Georgia" charset="0"/>
              <a:ea typeface="ＭＳ Ｐゴシック" charset="0"/>
            </a:endParaRPr>
          </a:p>
        </p:txBody>
      </p:sp>
      <p:pic>
        <p:nvPicPr>
          <p:cNvPr id="14338" name="Picture 3" descr="fu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ChangeArrowheads="1"/>
          </p:cNvSpPr>
          <p:nvPr/>
        </p:nvSpPr>
        <p:spPr bwMode="auto">
          <a:xfrm>
            <a:off x="5435600" y="58134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2"/>
          <a:stretch>
            <a:fillRect/>
          </a:stretch>
        </p:blipFill>
        <p:spPr>
          <a:xfrm>
            <a:off x="-70561" y="211694"/>
            <a:ext cx="9196849" cy="5884306"/>
          </a:xfrm>
          <a:prstGeom prst="rect">
            <a:avLst/>
          </a:prstGeom>
        </p:spPr>
      </p:pic>
      <p:sp>
        <p:nvSpPr>
          <p:cNvPr id="9" name="TextBox 8"/>
          <p:cNvSpPr txBox="1"/>
          <p:nvPr/>
        </p:nvSpPr>
        <p:spPr>
          <a:xfrm>
            <a:off x="846707" y="5945075"/>
            <a:ext cx="7323690" cy="954107"/>
          </a:xfrm>
          <a:prstGeom prst="rect">
            <a:avLst/>
          </a:prstGeom>
          <a:noFill/>
        </p:spPr>
        <p:txBody>
          <a:bodyPr wrap="none" rtlCol="0">
            <a:spAutoFit/>
          </a:bodyPr>
          <a:lstStyle/>
          <a:p>
            <a:r>
              <a:rPr lang="en-US" sz="2800" dirty="0" smtClean="0"/>
              <a:t>Isotopic values of precipitation: will allow us to </a:t>
            </a:r>
          </a:p>
          <a:p>
            <a:r>
              <a:rPr lang="en-US" sz="2800" dirty="0" smtClean="0"/>
              <a:t>run mixing models: Italian-American cooperation</a:t>
            </a:r>
            <a:endParaRPr lang="en-US" sz="2800" dirty="0"/>
          </a:p>
        </p:txBody>
      </p:sp>
    </p:spTree>
    <p:extLst>
      <p:ext uri="{BB962C8B-B14F-4D97-AF65-F5344CB8AC3E}">
        <p14:creationId xmlns:p14="http://schemas.microsoft.com/office/powerpoint/2010/main" val="22756391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12iso_frac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14313"/>
            <a:ext cx="872490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Rectangle 3"/>
          <p:cNvSpPr>
            <a:spLocks noChangeArrowheads="1"/>
          </p:cNvSpPr>
          <p:nvPr/>
        </p:nvSpPr>
        <p:spPr bwMode="auto">
          <a:xfrm>
            <a:off x="7454900" y="6397625"/>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cs typeface="+mn-cs"/>
              </a:rPr>
              <a:t>BMayer</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lide20"/>
          <p:cNvPicPr>
            <a:picLocks noChangeAspect="1" noChangeArrowheads="1"/>
          </p:cNvPicPr>
          <p:nvPr/>
        </p:nvPicPr>
        <p:blipFill>
          <a:blip r:embed="rId3">
            <a:extLst>
              <a:ext uri="{28A0092B-C50C-407E-A947-70E740481C1C}">
                <a14:useLocalDpi xmlns:a14="http://schemas.microsoft.com/office/drawing/2010/main" val="0"/>
              </a:ext>
            </a:extLst>
          </a:blip>
          <a:srcRect l="3951" t="19260" r="2963" b="5927"/>
          <a:stretch>
            <a:fillRect/>
          </a:stretch>
        </p:blipFill>
        <p:spPr bwMode="auto">
          <a:xfrm>
            <a:off x="419100" y="1727200"/>
            <a:ext cx="84582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3"/>
          <p:cNvSpPr>
            <a:spLocks noGrp="1"/>
          </p:cNvSpPr>
          <p:nvPr>
            <p:ph type="title" idx="4294967295"/>
          </p:nvPr>
        </p:nvSpPr>
        <p:spPr/>
        <p:txBody>
          <a:bodyPr/>
          <a:lstStyle/>
          <a:p>
            <a:r>
              <a:rPr lang="en-US">
                <a:latin typeface="Georgia" charset="0"/>
                <a:ea typeface="ＭＳ Ｐゴシック" charset="0"/>
              </a:rPr>
              <a:t>Continentality</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idx="4294967295"/>
          </p:nvPr>
        </p:nvSpPr>
        <p:spPr/>
        <p:txBody>
          <a:bodyPr/>
          <a:lstStyle/>
          <a:p>
            <a:endParaRPr lang="en-US">
              <a:latin typeface="Georgia" charset="0"/>
              <a:ea typeface="ＭＳ Ｐゴシック" charset="0"/>
            </a:endParaRPr>
          </a:p>
        </p:txBody>
      </p:sp>
      <p:pic>
        <p:nvPicPr>
          <p:cNvPr id="47106" name="Picture 3" descr="Slide20"/>
          <p:cNvPicPr>
            <a:picLocks noChangeAspect="1" noChangeArrowheads="1"/>
          </p:cNvPicPr>
          <p:nvPr/>
        </p:nvPicPr>
        <p:blipFill>
          <a:blip r:embed="rId3">
            <a:extLst>
              <a:ext uri="{28A0092B-C50C-407E-A947-70E740481C1C}">
                <a14:useLocalDpi xmlns:a14="http://schemas.microsoft.com/office/drawing/2010/main" val="0"/>
              </a:ext>
            </a:extLst>
          </a:blip>
          <a:srcRect l="3951" t="19260" r="2963" b="5927"/>
          <a:stretch>
            <a:fillRect/>
          </a:stretch>
        </p:blipFill>
        <p:spPr bwMode="auto">
          <a:xfrm>
            <a:off x="228600" y="0"/>
            <a:ext cx="84582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Text Box 4"/>
          <p:cNvSpPr txBox="1">
            <a:spLocks noChangeArrowheads="1"/>
          </p:cNvSpPr>
          <p:nvPr/>
        </p:nvSpPr>
        <p:spPr bwMode="auto">
          <a:xfrm>
            <a:off x="365125" y="4760913"/>
            <a:ext cx="81407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sz="1800">
                <a:cs typeface="+mn-cs"/>
              </a:rPr>
              <a:t>Review: ocean water has a SMOW value of 0</a:t>
            </a:r>
            <a:r>
              <a:rPr lang="en-US" sz="1600" baseline="30000">
                <a:cs typeface="+mn-cs"/>
              </a:rPr>
              <a:t>0</a:t>
            </a:r>
            <a:r>
              <a:rPr lang="en-US" sz="1800">
                <a:cs typeface="+mn-cs"/>
              </a:rPr>
              <a:t>/</a:t>
            </a:r>
            <a:r>
              <a:rPr lang="en-US" sz="1000">
                <a:cs typeface="+mn-cs"/>
              </a:rPr>
              <a:t>00</a:t>
            </a:r>
          </a:p>
          <a:p>
            <a:pPr>
              <a:buFontTx/>
              <a:buChar char="•"/>
              <a:defRPr/>
            </a:pPr>
            <a:r>
              <a:rPr lang="en-US" sz="1800">
                <a:cs typeface="+mn-cs"/>
              </a:rPr>
              <a:t>Lighter (more negative) isotopes evaporate preferentially</a:t>
            </a:r>
          </a:p>
          <a:p>
            <a:pPr>
              <a:buFontTx/>
              <a:buChar char="•"/>
              <a:defRPr/>
            </a:pPr>
            <a:r>
              <a:rPr lang="en-US" sz="1800">
                <a:cs typeface="+mn-cs"/>
              </a:rPr>
              <a:t>Clouds have a NEGATIVE </a:t>
            </a:r>
            <a:r>
              <a:rPr lang="en-US" sz="1800">
                <a:latin typeface="Symbol" charset="0"/>
                <a:cs typeface="+mn-cs"/>
                <a:sym typeface="Symbol" charset="0"/>
              </a:rPr>
              <a:t></a:t>
            </a:r>
            <a:r>
              <a:rPr lang="en-US" sz="1800" baseline="30000">
                <a:cs typeface="+mn-cs"/>
              </a:rPr>
              <a:t>18</a:t>
            </a:r>
            <a:r>
              <a:rPr lang="en-US" sz="1800">
                <a:cs typeface="+mn-cs"/>
              </a:rPr>
              <a:t>O value</a:t>
            </a:r>
          </a:p>
          <a:p>
            <a:pPr>
              <a:buFontTx/>
              <a:buChar char="•"/>
              <a:defRPr/>
            </a:pPr>
            <a:r>
              <a:rPr lang="en-US" sz="1800">
                <a:cs typeface="+mn-cs"/>
              </a:rPr>
              <a:t>Rain: heavier (less negative) isotopes preferentially condense from the cloud</a:t>
            </a:r>
          </a:p>
          <a:p>
            <a:pPr>
              <a:buFontTx/>
              <a:buChar char="•"/>
              <a:defRPr/>
            </a:pPr>
            <a:r>
              <a:rPr lang="en-US" sz="1800">
                <a:cs typeface="+mn-cs"/>
              </a:rPr>
              <a:t>Water vapor in clouds get progressively more negative over time and distance</a:t>
            </a:r>
          </a:p>
          <a:p>
            <a:pPr>
              <a:buFontTx/>
              <a:buChar char="•"/>
              <a:defRPr/>
            </a:pPr>
            <a:r>
              <a:rPr lang="en-US" sz="1800">
                <a:cs typeface="+mn-cs"/>
              </a:rPr>
              <a:t>Provide a unique </a:t>
            </a:r>
            <a:r>
              <a:rPr lang="ja-JP" altLang="en-US" sz="1800">
                <a:latin typeface="Arial"/>
                <a:cs typeface="+mn-cs"/>
              </a:rPr>
              <a:t>“</a:t>
            </a:r>
            <a:r>
              <a:rPr lang="en-US" sz="1800">
                <a:cs typeface="+mn-cs"/>
              </a:rPr>
              <a:t>fingerprint</a:t>
            </a:r>
            <a:r>
              <a:rPr lang="ja-JP" altLang="en-US" sz="1800">
                <a:latin typeface="Arial"/>
                <a:cs typeface="+mn-cs"/>
              </a:rPr>
              <a:t>”</a:t>
            </a:r>
            <a:r>
              <a:rPr lang="en-US" sz="1800">
                <a:cs typeface="+mn-cs"/>
              </a:rPr>
              <a:t> to source waters and flowpaths</a:t>
            </a:r>
          </a:p>
          <a:p>
            <a:pPr>
              <a:defRPr/>
            </a:pPr>
            <a:r>
              <a:rPr lang="en-US" sz="180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hangingPunct="0">
              <a:defRPr/>
            </a:pPr>
            <a:r>
              <a:rPr lang="en-US" sz="3300">
                <a:solidFill>
                  <a:srgbClr val="C35E2E"/>
                </a:solidFill>
                <a:latin typeface="Georgia" charset="0"/>
                <a:cs typeface="+mn-cs"/>
              </a:rPr>
              <a:t>Continentality, latitude, elevation</a:t>
            </a:r>
          </a:p>
        </p:txBody>
      </p:sp>
      <p:pic>
        <p:nvPicPr>
          <p:cNvPr id="219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325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9141" name="Text Box 5"/>
          <p:cNvSpPr txBox="1">
            <a:spLocks noChangeArrowheads="1"/>
          </p:cNvSpPr>
          <p:nvPr/>
        </p:nvSpPr>
        <p:spPr bwMode="auto">
          <a:xfrm>
            <a:off x="669925" y="6138863"/>
            <a:ext cx="7362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Deuterium values get lighter with latitude, towards interior of continent, </a:t>
            </a:r>
          </a:p>
          <a:p>
            <a:pPr>
              <a:defRPr/>
            </a:pPr>
            <a:r>
              <a:rPr lang="en-US" sz="1800">
                <a:cs typeface="+mn-cs"/>
              </a:rPr>
              <a:t> and along mountain ranges: note sharp decrease in Sierra Nevadas</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Mountains</a:t>
            </a:r>
            <a:endParaRPr lang="en-US" dirty="0"/>
          </a:p>
        </p:txBody>
      </p:sp>
      <p:sp>
        <p:nvSpPr>
          <p:cNvPr id="3" name="Content Placeholder 2"/>
          <p:cNvSpPr>
            <a:spLocks noGrp="1"/>
          </p:cNvSpPr>
          <p:nvPr>
            <p:ph sz="quarter" idx="1"/>
          </p:nvPr>
        </p:nvSpPr>
        <p:spPr/>
        <p:txBody>
          <a:bodyPr/>
          <a:lstStyle/>
          <a:p>
            <a:r>
              <a:rPr lang="en-US" dirty="0" smtClean="0"/>
              <a:t>Isotopes in precipitation become more negative with elevation</a:t>
            </a:r>
          </a:p>
          <a:p>
            <a:r>
              <a:rPr lang="en-US" dirty="0" smtClean="0"/>
              <a:t>Isotopes become more negative with colder temperatures</a:t>
            </a:r>
          </a:p>
          <a:p>
            <a:r>
              <a:rPr lang="en-US" dirty="0" smtClean="0"/>
              <a:t>Isotopes become more negative with increasing distance from oceans</a:t>
            </a:r>
          </a:p>
          <a:p>
            <a:r>
              <a:rPr lang="en-US" dirty="0" err="1" smtClean="0"/>
              <a:t>Karakorams</a:t>
            </a:r>
            <a:r>
              <a:rPr lang="en-US" dirty="0" smtClean="0"/>
              <a:t>, </a:t>
            </a:r>
            <a:r>
              <a:rPr lang="en-US" dirty="0" err="1" smtClean="0"/>
              <a:t>Tien</a:t>
            </a:r>
            <a:r>
              <a:rPr lang="en-US" dirty="0" smtClean="0"/>
              <a:t> Shan should fit this pattern</a:t>
            </a:r>
          </a:p>
          <a:p>
            <a:r>
              <a:rPr lang="en-US" dirty="0" smtClean="0"/>
              <a:t>Monsoon screws all this up</a:t>
            </a:r>
            <a:endParaRPr lang="en-US" dirty="0"/>
          </a:p>
        </p:txBody>
      </p:sp>
    </p:spTree>
    <p:extLst>
      <p:ext uri="{BB962C8B-B14F-4D97-AF65-F5344CB8AC3E}">
        <p14:creationId xmlns:p14="http://schemas.microsoft.com/office/powerpoint/2010/main" val="929605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p:txBody>
          <a:bodyPr/>
          <a:lstStyle/>
          <a:p>
            <a:r>
              <a:rPr lang="en-US">
                <a:latin typeface="Georgia" charset="0"/>
                <a:ea typeface="ＭＳ Ｐゴシック" charset="0"/>
              </a:rPr>
              <a:t>Precipitation and equilibrium fractionation</a:t>
            </a:r>
          </a:p>
        </p:txBody>
      </p:sp>
      <p:sp>
        <p:nvSpPr>
          <p:cNvPr id="51202" name="Rectangle 3"/>
          <p:cNvSpPr>
            <a:spLocks noGrp="1"/>
          </p:cNvSpPr>
          <p:nvPr>
            <p:ph type="body" idx="4294967295"/>
          </p:nvPr>
        </p:nvSpPr>
        <p:spPr/>
        <p:txBody>
          <a:bodyPr/>
          <a:lstStyle/>
          <a:p>
            <a:r>
              <a:rPr lang="en-US">
                <a:solidFill>
                  <a:srgbClr val="C9622F"/>
                </a:solidFill>
                <a:latin typeface="Georgia" charset="0"/>
                <a:ea typeface="ＭＳ Ｐゴシック" charset="0"/>
              </a:rPr>
              <a:t>The </a:t>
            </a:r>
            <a:r>
              <a:rPr lang="en-US">
                <a:solidFill>
                  <a:srgbClr val="C9622F"/>
                </a:solidFill>
                <a:latin typeface="Symbol" charset="0"/>
                <a:ea typeface="ＭＳ Ｐゴシック" charset="0"/>
                <a:sym typeface="Symbol" charset="0"/>
              </a:rPr>
              <a:t></a:t>
            </a:r>
            <a:r>
              <a:rPr lang="en-US">
                <a:solidFill>
                  <a:srgbClr val="C9622F"/>
                </a:solidFill>
                <a:latin typeface="Georgia" charset="0"/>
                <a:ea typeface="ＭＳ Ｐゴシック" charset="0"/>
              </a:rPr>
              <a:t>D and </a:t>
            </a:r>
            <a:r>
              <a:rPr lang="en-US">
                <a:solidFill>
                  <a:srgbClr val="C9622F"/>
                </a:solidFill>
                <a:latin typeface="Symbol" charset="0"/>
                <a:ea typeface="ＭＳ Ｐゴシック" charset="0"/>
                <a:sym typeface="Symbol" charset="0"/>
              </a:rPr>
              <a:t></a:t>
            </a:r>
            <a:r>
              <a:rPr lang="en-US" baseline="30000">
                <a:solidFill>
                  <a:srgbClr val="C9622F"/>
                </a:solidFill>
                <a:latin typeface="Georgia" charset="0"/>
                <a:ea typeface="ＭＳ Ｐゴシック" charset="0"/>
              </a:rPr>
              <a:t>18</a:t>
            </a:r>
            <a:r>
              <a:rPr lang="en-US">
                <a:solidFill>
                  <a:srgbClr val="C9622F"/>
                </a:solidFill>
                <a:latin typeface="Georgia" charset="0"/>
                <a:ea typeface="ＭＳ Ｐゴシック" charset="0"/>
              </a:rPr>
              <a:t>O values for precipitation worldwide behave predictably, falling along the global meteoric water line (GMWL) as defined by Craig (1961b)</a:t>
            </a:r>
            <a:endParaRPr lang="en-US">
              <a:latin typeface="Georgia" charset="0"/>
              <a:ea typeface="ＭＳ Ｐゴシック" charset="0"/>
            </a:endParaRPr>
          </a:p>
          <a:p>
            <a:pPr>
              <a:buFont typeface="Wingdings 2" charset="0"/>
              <a:buNone/>
            </a:pPr>
            <a:r>
              <a:rPr lang="en-US">
                <a:latin typeface="Georgia" charset="0"/>
                <a:ea typeface="ＭＳ Ｐゴシック" charset="0"/>
              </a:rPr>
              <a:t>                           </a:t>
            </a:r>
            <a:r>
              <a:rPr lang="en-US">
                <a:latin typeface="Symbol" charset="0"/>
                <a:ea typeface="ＭＳ Ｐゴシック" charset="0"/>
                <a:sym typeface="Symbol" charset="0"/>
              </a:rPr>
              <a:t></a:t>
            </a:r>
            <a:r>
              <a:rPr lang="en-US" baseline="30000">
                <a:latin typeface="Georgia" charset="0"/>
                <a:ea typeface="ＭＳ Ｐゴシック" charset="0"/>
              </a:rPr>
              <a:t>2</a:t>
            </a:r>
            <a:r>
              <a:rPr lang="en-US">
                <a:latin typeface="Georgia" charset="0"/>
                <a:ea typeface="ＭＳ Ｐゴシック" charset="0"/>
              </a:rPr>
              <a:t>H = 8 </a:t>
            </a:r>
            <a:r>
              <a:rPr lang="en-US">
                <a:latin typeface="Symbol" charset="0"/>
                <a:ea typeface="ＭＳ Ｐゴシック" charset="0"/>
                <a:sym typeface="Symbol" charset="0"/>
              </a:rPr>
              <a:t></a:t>
            </a:r>
            <a:r>
              <a:rPr lang="en-US" baseline="30000">
                <a:latin typeface="Georgia" charset="0"/>
                <a:ea typeface="ＭＳ Ｐゴシック" charset="0"/>
              </a:rPr>
              <a:t>18</a:t>
            </a:r>
            <a:r>
              <a:rPr lang="en-US">
                <a:latin typeface="Georgia" charset="0"/>
                <a:ea typeface="ＭＳ Ｐゴシック" charset="0"/>
              </a:rPr>
              <a:t>O +10‰</a:t>
            </a:r>
          </a:p>
          <a:p>
            <a:r>
              <a:rPr lang="en-US">
                <a:solidFill>
                  <a:srgbClr val="C9622F"/>
                </a:solidFill>
                <a:latin typeface="Georgia" charset="0"/>
                <a:ea typeface="ＭＳ Ｐゴシック" charset="0"/>
              </a:rPr>
              <a:t>This relationship for </a:t>
            </a:r>
            <a:r>
              <a:rPr lang="en-US" baseline="30000">
                <a:solidFill>
                  <a:srgbClr val="C9622F"/>
                </a:solidFill>
                <a:latin typeface="Georgia" charset="0"/>
                <a:ea typeface="ＭＳ Ｐゴシック" charset="0"/>
              </a:rPr>
              <a:t>18</a:t>
            </a:r>
            <a:r>
              <a:rPr lang="en-US">
                <a:solidFill>
                  <a:srgbClr val="C9622F"/>
                </a:solidFill>
                <a:latin typeface="Georgia" charset="0"/>
                <a:ea typeface="ＭＳ Ｐゴシック" charset="0"/>
              </a:rPr>
              <a:t>O and </a:t>
            </a:r>
            <a:r>
              <a:rPr lang="en-US" baseline="30000">
                <a:solidFill>
                  <a:srgbClr val="C9622F"/>
                </a:solidFill>
                <a:latin typeface="Georgia" charset="0"/>
                <a:ea typeface="ＭＳ Ｐゴシック" charset="0"/>
              </a:rPr>
              <a:t>2</a:t>
            </a:r>
            <a:r>
              <a:rPr lang="en-US">
                <a:solidFill>
                  <a:srgbClr val="C9622F"/>
                </a:solidFill>
                <a:latin typeface="Georgia" charset="0"/>
                <a:ea typeface="ＭＳ Ｐゴシック" charset="0"/>
              </a:rPr>
              <a:t>H isotopes is primarily a reflection of differences in their equilibrium fractionation factors. The slope of the GMWL expresses this ratio, which is eight times greater for oxygen than hydrogen.</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p:cNvSpPr>
            <a:spLocks noGrp="1"/>
          </p:cNvSpPr>
          <p:nvPr>
            <p:ph type="title" idx="4294967295"/>
          </p:nvPr>
        </p:nvSpPr>
        <p:spPr/>
        <p:txBody>
          <a:bodyPr/>
          <a:lstStyle/>
          <a:p>
            <a:r>
              <a:rPr lang="en-US">
                <a:latin typeface="Georgia" charset="0"/>
                <a:ea typeface="ＭＳ Ｐゴシック" charset="0"/>
              </a:rPr>
              <a:t>Global Meteoric Water Line</a:t>
            </a:r>
          </a:p>
        </p:txBody>
      </p:sp>
      <p:pic>
        <p:nvPicPr>
          <p:cNvPr id="22323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16000"/>
            <a:ext cx="60325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3237" name="Rectangle 1029"/>
          <p:cNvSpPr>
            <a:spLocks noChangeArrowheads="1"/>
          </p:cNvSpPr>
          <p:nvPr/>
        </p:nvSpPr>
        <p:spPr bwMode="auto">
          <a:xfrm>
            <a:off x="177800" y="5784850"/>
            <a:ext cx="6727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Clark and Fritz 1997, p. 37, as compiled in Rozanski et al. 1993, </a:t>
            </a:r>
          </a:p>
          <a:p>
            <a:pPr>
              <a:defRPr/>
            </a:pPr>
            <a:r>
              <a:rPr lang="en-US" sz="1800">
                <a:cs typeface="+mn-cs"/>
              </a:rPr>
              <a:t>modified by permission of American Geophysical Union.</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26"/>
          <p:cNvSpPr>
            <a:spLocks noGrp="1"/>
          </p:cNvSpPr>
          <p:nvPr>
            <p:ph type="title" idx="4294967295"/>
          </p:nvPr>
        </p:nvSpPr>
        <p:spPr/>
        <p:txBody>
          <a:bodyPr/>
          <a:lstStyle/>
          <a:p>
            <a:r>
              <a:rPr lang="en-US">
                <a:latin typeface="Georgia" charset="0"/>
                <a:ea typeface="ＭＳ Ｐゴシック" charset="0"/>
              </a:rPr>
              <a:t>Fractionation During Evaporation</a:t>
            </a:r>
          </a:p>
        </p:txBody>
      </p:sp>
      <p:sp>
        <p:nvSpPr>
          <p:cNvPr id="55298" name="Rectangle 1027"/>
          <p:cNvSpPr>
            <a:spLocks noGrp="1"/>
          </p:cNvSpPr>
          <p:nvPr>
            <p:ph type="body" idx="4294967295"/>
          </p:nvPr>
        </p:nvSpPr>
        <p:spPr/>
        <p:txBody>
          <a:bodyPr/>
          <a:lstStyle/>
          <a:p>
            <a:r>
              <a:rPr lang="en-US">
                <a:solidFill>
                  <a:srgbClr val="C9622F"/>
                </a:solidFill>
                <a:latin typeface="Georgia" charset="0"/>
                <a:ea typeface="ＭＳ Ｐゴシック" charset="0"/>
              </a:rPr>
              <a:t>Kinetic fractionation is associated with incomplete and unidirectional processes such as evaporation and diffusion.</a:t>
            </a:r>
          </a:p>
          <a:p>
            <a:r>
              <a:rPr lang="en-US">
                <a:solidFill>
                  <a:srgbClr val="C9622F"/>
                </a:solidFill>
                <a:latin typeface="Georgia" charset="0"/>
                <a:ea typeface="ＭＳ Ｐゴシック" charset="0"/>
              </a:rPr>
              <a:t>The lower the relative humidity, the faster the evaporation rate and the greater the kinetic fractionation.</a:t>
            </a:r>
          </a:p>
          <a:p>
            <a:r>
              <a:rPr lang="en-US">
                <a:solidFill>
                  <a:srgbClr val="C9622F"/>
                </a:solidFill>
                <a:latin typeface="Georgia" charset="0"/>
                <a:ea typeface="ＭＳ Ｐゴシック" charset="0"/>
              </a:rPr>
              <a:t>Can add a unique isotopic </a:t>
            </a:r>
            <a:r>
              <a:rPr lang="ja-JP" altLang="en-US">
                <a:solidFill>
                  <a:srgbClr val="C9622F"/>
                </a:solidFill>
                <a:latin typeface="Georgia" charset="0"/>
                <a:ea typeface="ＭＳ Ｐゴシック" charset="0"/>
              </a:rPr>
              <a:t>“</a:t>
            </a:r>
            <a:r>
              <a:rPr lang="en-US" altLang="ja-JP">
                <a:solidFill>
                  <a:srgbClr val="C9622F"/>
                </a:solidFill>
                <a:latin typeface="Georgia" charset="0"/>
                <a:ea typeface="ＭＳ Ｐゴシック" charset="0"/>
              </a:rPr>
              <a:t>fingerprint</a:t>
            </a:r>
            <a:r>
              <a:rPr lang="ja-JP" altLang="en-US">
                <a:solidFill>
                  <a:srgbClr val="C9622F"/>
                </a:solidFill>
                <a:latin typeface="Georgia" charset="0"/>
                <a:ea typeface="ＭＳ Ｐゴシック" charset="0"/>
              </a:rPr>
              <a:t>”</a:t>
            </a:r>
            <a:r>
              <a:rPr lang="en-US" altLang="ja-JP">
                <a:solidFill>
                  <a:srgbClr val="C9622F"/>
                </a:solidFill>
                <a:latin typeface="Georgia" charset="0"/>
                <a:ea typeface="ＭＳ Ｐゴシック" charset="0"/>
              </a:rPr>
              <a:t> to near surface waters</a:t>
            </a:r>
          </a:p>
          <a:p>
            <a:pPr lvl="1"/>
            <a:r>
              <a:rPr lang="en-US">
                <a:solidFill>
                  <a:srgbClr val="91337F"/>
                </a:solidFill>
                <a:latin typeface="Georgia" charset="0"/>
                <a:ea typeface="ＭＳ Ｐゴシック" charset="0"/>
              </a:rPr>
              <a:t>Lakes, canals, settling ponds, large rivers (eg Colorado)</a:t>
            </a:r>
            <a:r>
              <a:rPr lang="en-US">
                <a:solidFill>
                  <a:srgbClr val="C9622F"/>
                </a:solidFill>
                <a:latin typeface="Georgia" charset="0"/>
                <a:ea typeface="ＭＳ Ｐゴシック" charset="0"/>
              </a:rPr>
              <a:t> </a:t>
            </a:r>
          </a:p>
          <a:p>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26"/>
          <p:cNvSpPr>
            <a:spLocks noGrp="1"/>
          </p:cNvSpPr>
          <p:nvPr>
            <p:ph type="title" idx="4294967295"/>
          </p:nvPr>
        </p:nvSpPr>
        <p:spPr/>
        <p:txBody>
          <a:bodyPr/>
          <a:lstStyle/>
          <a:p>
            <a:r>
              <a:rPr lang="en-US">
                <a:latin typeface="Georgia" charset="0"/>
                <a:ea typeface="ＭＳ Ｐゴシック" charset="0"/>
              </a:rPr>
              <a:t>Evaporation signal for lakes and rivers</a:t>
            </a:r>
          </a:p>
        </p:txBody>
      </p:sp>
      <p:pic>
        <p:nvPicPr>
          <p:cNvPr id="227332"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58900"/>
            <a:ext cx="62230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en-US" sz="4400" b="1">
                <a:solidFill>
                  <a:srgbClr val="C9622F"/>
                </a:solidFill>
                <a:latin typeface="Times New Roman" charset="0"/>
                <a:ea typeface="ＭＳ Ｐゴシック" charset="0"/>
              </a:rPr>
              <a:t>Isotopic Ratios</a:t>
            </a:r>
            <a:endParaRPr lang="en-US" sz="4400" b="1">
              <a:solidFill>
                <a:srgbClr val="CC3300"/>
              </a:solidFill>
              <a:latin typeface="Times New Roman" charset="0"/>
              <a:ea typeface="ＭＳ Ｐゴシック" charset="0"/>
            </a:endParaRPr>
          </a:p>
        </p:txBody>
      </p:sp>
      <p:sp>
        <p:nvSpPr>
          <p:cNvPr id="16386" name="Rectangle 3"/>
          <p:cNvSpPr>
            <a:spLocks noGrp="1"/>
          </p:cNvSpPr>
          <p:nvPr>
            <p:ph type="body" idx="4294967295"/>
          </p:nvPr>
        </p:nvSpPr>
        <p:spPr/>
        <p:txBody>
          <a:bodyPr/>
          <a:lstStyle/>
          <a:p>
            <a:pPr eaLnBrk="1" hangingPunct="1">
              <a:buClrTx/>
              <a:buSzTx/>
              <a:buFontTx/>
              <a:buChar char="•"/>
            </a:pPr>
            <a:r>
              <a:rPr lang="en-US" sz="2800">
                <a:solidFill>
                  <a:srgbClr val="C9622F"/>
                </a:solidFill>
                <a:latin typeface="Times New Roman" charset="0"/>
                <a:ea typeface="ＭＳ Ｐゴシック" charset="0"/>
              </a:rPr>
              <a:t>Variation in the abundances of these stable isotopes is very small</a:t>
            </a:r>
          </a:p>
          <a:p>
            <a:pPr eaLnBrk="1" hangingPunct="1">
              <a:buClrTx/>
              <a:buSzTx/>
              <a:buFontTx/>
              <a:buChar char="•"/>
            </a:pPr>
            <a:r>
              <a:rPr lang="en-US" sz="2800">
                <a:solidFill>
                  <a:srgbClr val="C9622F"/>
                </a:solidFill>
                <a:latin typeface="Times New Roman" charset="0"/>
                <a:ea typeface="ＭＳ Ｐゴシック" charset="0"/>
              </a:rPr>
              <a:t>Absolute abundances are difficult to analyze precisely</a:t>
            </a:r>
          </a:p>
          <a:p>
            <a:pPr eaLnBrk="1" hangingPunct="1">
              <a:buClrTx/>
              <a:buSzTx/>
              <a:buFontTx/>
              <a:buChar char="•"/>
            </a:pPr>
            <a:r>
              <a:rPr lang="en-US" sz="2800">
                <a:solidFill>
                  <a:srgbClr val="C9622F"/>
                </a:solidFill>
                <a:latin typeface="Times New Roman" charset="0"/>
                <a:ea typeface="ＭＳ Ｐゴシック" charset="0"/>
              </a:rPr>
              <a:t>For most studies the RATIO of abundances is sufficient</a:t>
            </a:r>
          </a:p>
          <a:p>
            <a:pPr eaLnBrk="1" hangingPunct="1">
              <a:buClrTx/>
              <a:buSzTx/>
              <a:buFontTx/>
              <a:buChar char="•"/>
            </a:pPr>
            <a:r>
              <a:rPr lang="en-US" sz="2800">
                <a:solidFill>
                  <a:srgbClr val="C9622F"/>
                </a:solidFill>
                <a:latin typeface="Times New Roman" charset="0"/>
                <a:ea typeface="ＭＳ Ｐゴシック" charset="0"/>
              </a:rPr>
              <a:t>Ratios can be determined about an order of magnitude more precisely than absolute abundances</a:t>
            </a:r>
            <a:endParaRPr lang="en-US">
              <a:latin typeface="Georgia" charset="0"/>
              <a:ea typeface="ＭＳ Ｐゴシック" charset="0"/>
            </a:endParaRPr>
          </a:p>
          <a:p>
            <a:pPr eaLnBrk="1" hangingPunct="1"/>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026"/>
          <p:cNvSpPr>
            <a:spLocks noGrp="1"/>
          </p:cNvSpPr>
          <p:nvPr>
            <p:ph type="title" idx="4294967295"/>
          </p:nvPr>
        </p:nvSpPr>
        <p:spPr/>
        <p:txBody>
          <a:bodyPr/>
          <a:lstStyle/>
          <a:p>
            <a:r>
              <a:rPr lang="en-US">
                <a:latin typeface="Georgia" charset="0"/>
                <a:ea typeface="ＭＳ Ｐゴシック" charset="0"/>
              </a:rPr>
              <a:t>Evaporation from lakes and rivers</a:t>
            </a:r>
          </a:p>
        </p:txBody>
      </p:sp>
      <p:sp>
        <p:nvSpPr>
          <p:cNvPr id="59394" name="Rectangle 1027"/>
          <p:cNvSpPr>
            <a:spLocks noGrp="1"/>
          </p:cNvSpPr>
          <p:nvPr>
            <p:ph type="body" idx="4294967295"/>
          </p:nvPr>
        </p:nvSpPr>
        <p:spPr/>
        <p:txBody>
          <a:bodyPr/>
          <a:lstStyle/>
          <a:p>
            <a:r>
              <a:rPr lang="en-US">
                <a:solidFill>
                  <a:srgbClr val="C9622F"/>
                </a:solidFill>
                <a:latin typeface="Georgia" charset="0"/>
                <a:ea typeface="ＭＳ Ｐゴシック" charset="0"/>
              </a:rPr>
              <a:t>At very low relative humidities (&lt; 25%) the slope of the evaporation line will be close to 4</a:t>
            </a:r>
          </a:p>
          <a:p>
            <a:r>
              <a:rPr lang="en-US">
                <a:solidFill>
                  <a:srgbClr val="C9622F"/>
                </a:solidFill>
                <a:latin typeface="Georgia" charset="0"/>
                <a:ea typeface="ＭＳ Ｐゴシック" charset="0"/>
              </a:rPr>
              <a:t>for moderate relative humidities (25% to 75%) the slope will be between 4 and 5</a:t>
            </a:r>
          </a:p>
          <a:p>
            <a:r>
              <a:rPr lang="en-US">
                <a:solidFill>
                  <a:srgbClr val="C9622F"/>
                </a:solidFill>
                <a:latin typeface="Georgia" charset="0"/>
                <a:ea typeface="ＭＳ Ｐゴシック" charset="0"/>
              </a:rPr>
              <a:t>only for relative humidities above 95% does the slope approach 8, the slope of the meteoric water line </a:t>
            </a:r>
          </a:p>
          <a:p>
            <a:endParaRPr lang="en-US">
              <a:solidFill>
                <a:srgbClr val="C9622F"/>
              </a:solidFill>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026"/>
          <p:cNvSpPr>
            <a:spLocks noGrp="1"/>
          </p:cNvSpPr>
          <p:nvPr>
            <p:ph type="title" idx="4294967295"/>
          </p:nvPr>
        </p:nvSpPr>
        <p:spPr>
          <a:xfrm>
            <a:off x="301625" y="12700"/>
            <a:ext cx="8534400" cy="758825"/>
          </a:xfrm>
        </p:spPr>
        <p:txBody>
          <a:bodyPr/>
          <a:lstStyle/>
          <a:p>
            <a:r>
              <a:rPr lang="en-US" sz="3600">
                <a:solidFill>
                  <a:srgbClr val="C9622F"/>
                </a:solidFill>
                <a:ea typeface="ＭＳ Ｐゴシック" charset="0"/>
              </a:rPr>
              <a:t>Local meteroric water line (LMWL)</a:t>
            </a:r>
            <a:endParaRPr lang="en-US" sz="3600">
              <a:solidFill>
                <a:schemeClr val="tx1"/>
              </a:solidFill>
              <a:ea typeface="ＭＳ Ｐゴシック" charset="0"/>
            </a:endParaRPr>
          </a:p>
        </p:txBody>
      </p:sp>
      <p:pic>
        <p:nvPicPr>
          <p:cNvPr id="61442" name="Picture 1028" descr="ev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41400"/>
            <a:ext cx="72390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30" name="Rectangle 1030"/>
          <p:cNvSpPr>
            <a:spLocks noChangeArrowheads="1"/>
          </p:cNvSpPr>
          <p:nvPr/>
        </p:nvSpPr>
        <p:spPr bwMode="auto">
          <a:xfrm>
            <a:off x="355600" y="4937125"/>
            <a:ext cx="85169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latin typeface="Times New Roman" charset="0"/>
                <a:cs typeface="Times New Roman" charset="0"/>
              </a:rPr>
              <a:t>The isotopic composition of wadi runoff for three rainfall events in northern Oman. </a:t>
            </a:r>
          </a:p>
          <a:p>
            <a:pPr>
              <a:defRPr/>
            </a:pPr>
            <a:r>
              <a:rPr lang="en-US" sz="1800" i="1">
                <a:latin typeface="Times New Roman" charset="0"/>
                <a:cs typeface="Times New Roman" charset="0"/>
              </a:rPr>
              <a:t>The regression lines for the summer rains (slopes indicated) show strong evaporation </a:t>
            </a:r>
          </a:p>
          <a:p>
            <a:pPr>
              <a:defRPr/>
            </a:pPr>
            <a:r>
              <a:rPr lang="en-US" sz="1800" i="1">
                <a:latin typeface="Times New Roman" charset="0"/>
                <a:cs typeface="Times New Roman" charset="0"/>
              </a:rPr>
              <a:t>trends at humidities less than 50%.</a:t>
            </a:r>
            <a:r>
              <a:rPr lang="en-US" sz="1800" i="1">
                <a:cs typeface="+mn-cs"/>
              </a:rPr>
              <a:t> The local water line for northern Oman (NOMWL) </a:t>
            </a:r>
          </a:p>
          <a:p>
            <a:pPr>
              <a:defRPr/>
            </a:pPr>
            <a:r>
              <a:rPr lang="en-US" sz="1800" i="1">
                <a:cs typeface="+mn-cs"/>
              </a:rPr>
              <a:t>is defined as </a:t>
            </a:r>
            <a:r>
              <a:rPr lang="en-US" sz="1800" i="1">
                <a:latin typeface="Symbol" charset="0"/>
                <a:cs typeface="+mn-cs"/>
              </a:rPr>
              <a:t>d</a:t>
            </a:r>
            <a:r>
              <a:rPr lang="en-US" sz="1800" i="1" baseline="30000">
                <a:cs typeface="+mn-cs"/>
              </a:rPr>
              <a:t>2</a:t>
            </a:r>
            <a:r>
              <a:rPr lang="en-US" sz="1800" i="1">
                <a:cs typeface="+mn-cs"/>
              </a:rPr>
              <a:t>H = 7.5 </a:t>
            </a:r>
            <a:r>
              <a:rPr lang="en-US" sz="1800" i="1">
                <a:latin typeface="Symbol" charset="0"/>
                <a:cs typeface="+mn-cs"/>
              </a:rPr>
              <a:t>d</a:t>
            </a:r>
            <a:r>
              <a:rPr lang="en-US" sz="1800" i="1" baseline="30000">
                <a:cs typeface="+mn-cs"/>
              </a:rPr>
              <a:t>18</a:t>
            </a:r>
            <a:r>
              <a:rPr lang="en-US" sz="1800" i="1">
                <a:cs typeface="+mn-cs"/>
              </a:rPr>
              <a:t>O + 16.1.</a:t>
            </a:r>
            <a:r>
              <a:rPr lang="en-US" sz="180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6"/>
          <p:cNvSpPr>
            <a:spLocks noGrp="1"/>
          </p:cNvSpPr>
          <p:nvPr>
            <p:ph type="title" idx="4294967295"/>
          </p:nvPr>
        </p:nvSpPr>
        <p:spPr>
          <a:xfrm>
            <a:off x="301625" y="25400"/>
            <a:ext cx="8534400" cy="758825"/>
          </a:xfrm>
        </p:spPr>
        <p:txBody>
          <a:bodyPr/>
          <a:lstStyle/>
          <a:p>
            <a:r>
              <a:rPr lang="en-US" sz="3600">
                <a:solidFill>
                  <a:srgbClr val="C9622F"/>
                </a:solidFill>
                <a:ea typeface="ＭＳ Ｐゴシック" charset="0"/>
              </a:rPr>
              <a:t>LMWL and recharge</a:t>
            </a:r>
            <a:endParaRPr lang="en-US" sz="3600">
              <a:solidFill>
                <a:schemeClr val="tx1"/>
              </a:solidFill>
              <a:ea typeface="ＭＳ Ｐゴシック" charset="0"/>
            </a:endParaRPr>
          </a:p>
        </p:txBody>
      </p:sp>
      <p:pic>
        <p:nvPicPr>
          <p:cNvPr id="63490" name="Picture 1027" descr="eva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62000"/>
            <a:ext cx="60198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Rectangle 1028"/>
          <p:cNvSpPr>
            <a:spLocks noChangeArrowheads="1"/>
          </p:cNvSpPr>
          <p:nvPr/>
        </p:nvSpPr>
        <p:spPr bwMode="auto">
          <a:xfrm>
            <a:off x="444500" y="5175250"/>
            <a:ext cx="80756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a:cs typeface="+mn-cs"/>
              </a:rPr>
              <a:t>Deep groundwaters from fractured carbonate aquifers and shallow alluvial </a:t>
            </a:r>
          </a:p>
          <a:p>
            <a:pPr>
              <a:defRPr/>
            </a:pPr>
            <a:r>
              <a:rPr lang="en-US" sz="1800" i="1">
                <a:cs typeface="+mn-cs"/>
              </a:rPr>
              <a:t>groundwaters in northern Oman. Alluvial groundwaters have experienced </a:t>
            </a:r>
          </a:p>
          <a:p>
            <a:pPr>
              <a:defRPr/>
            </a:pPr>
            <a:r>
              <a:rPr lang="en-US" sz="1800" i="1">
                <a:cs typeface="+mn-cs"/>
              </a:rPr>
              <a:t>greater evaporative enrichment. Also shown is the average evaporation slope </a:t>
            </a:r>
          </a:p>
          <a:p>
            <a:pPr>
              <a:defRPr/>
            </a:pPr>
            <a:r>
              <a:rPr lang="en-US" sz="1800" i="1">
                <a:cs typeface="+mn-cs"/>
              </a:rPr>
              <a:t>(s = 4.5) for the region, with h = 0.5.</a:t>
            </a:r>
            <a:r>
              <a:rPr lang="en-US" sz="180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r>
              <a:rPr lang="en-US" sz="4400">
                <a:solidFill>
                  <a:srgbClr val="C9622F"/>
                </a:solidFill>
                <a:ea typeface="ＭＳ Ｐゴシック" charset="0"/>
              </a:rPr>
              <a:t>Deuterium excess (d)</a:t>
            </a:r>
            <a:endParaRPr lang="en-US" sz="4400">
              <a:solidFill>
                <a:schemeClr val="tx1"/>
              </a:solidFill>
              <a:ea typeface="ＭＳ Ｐゴシック" charset="0"/>
            </a:endParaRPr>
          </a:p>
        </p:txBody>
      </p:sp>
      <p:sp>
        <p:nvSpPr>
          <p:cNvPr id="65538" name="Rectangle 3"/>
          <p:cNvSpPr>
            <a:spLocks noGrp="1"/>
          </p:cNvSpPr>
          <p:nvPr>
            <p:ph type="body" idx="4294967295"/>
          </p:nvPr>
        </p:nvSpPr>
        <p:spPr/>
        <p:txBody>
          <a:bodyPr/>
          <a:lstStyle/>
          <a:p>
            <a:pPr eaLnBrk="1" hangingPunct="1">
              <a:lnSpc>
                <a:spcPct val="90000"/>
              </a:lnSpc>
              <a:spcBef>
                <a:spcPct val="0"/>
              </a:spcBef>
              <a:buClrTx/>
              <a:buSzTx/>
              <a:buFontTx/>
              <a:buChar char="•"/>
            </a:pPr>
            <a:r>
              <a:rPr lang="en-US" sz="2400">
                <a:ea typeface="ＭＳ Ｐゴシック" charset="0"/>
              </a:rPr>
              <a:t>In addition to the phase changes under equilibrium </a:t>
            </a:r>
          </a:p>
          <a:p>
            <a:pPr eaLnBrk="1" hangingPunct="1">
              <a:lnSpc>
                <a:spcPct val="90000"/>
              </a:lnSpc>
              <a:spcBef>
                <a:spcPct val="0"/>
              </a:spcBef>
              <a:buClrTx/>
              <a:buSzTx/>
              <a:buFontTx/>
              <a:buNone/>
            </a:pPr>
            <a:r>
              <a:rPr lang="en-US" sz="2400">
                <a:ea typeface="ＭＳ Ｐゴシック" charset="0"/>
              </a:rPr>
              <a:t>conditions, a kinetic effect results from a different </a:t>
            </a:r>
          </a:p>
          <a:p>
            <a:pPr eaLnBrk="1" hangingPunct="1">
              <a:lnSpc>
                <a:spcPct val="90000"/>
              </a:lnSpc>
              <a:spcBef>
                <a:spcPct val="0"/>
              </a:spcBef>
              <a:buClrTx/>
              <a:buSzTx/>
              <a:buFontTx/>
              <a:buNone/>
            </a:pPr>
            <a:r>
              <a:rPr lang="en-US" sz="2400">
                <a:ea typeface="ＭＳ Ｐゴシック" charset="0"/>
              </a:rPr>
              <a:t>diffusivity for the isotopically different water molecules </a:t>
            </a:r>
          </a:p>
          <a:p>
            <a:pPr eaLnBrk="1" hangingPunct="1">
              <a:lnSpc>
                <a:spcPct val="90000"/>
              </a:lnSpc>
              <a:spcBef>
                <a:spcPct val="0"/>
              </a:spcBef>
              <a:buClrTx/>
              <a:buSzTx/>
              <a:buFontTx/>
              <a:buNone/>
            </a:pPr>
            <a:r>
              <a:rPr lang="en-US" sz="2400">
                <a:ea typeface="ＭＳ Ｐゴシック" charset="0"/>
              </a:rPr>
              <a:t>in air. The higher diffusivity for </a:t>
            </a:r>
            <a:r>
              <a:rPr lang="en-US" sz="2400" baseline="30000">
                <a:ea typeface="ＭＳ Ｐゴシック" charset="0"/>
              </a:rPr>
              <a:t>2</a:t>
            </a:r>
            <a:r>
              <a:rPr lang="en-US" sz="2400">
                <a:ea typeface="ＭＳ Ｐゴシック" charset="0"/>
              </a:rPr>
              <a:t>H</a:t>
            </a:r>
            <a:r>
              <a:rPr lang="en-US" sz="2400" baseline="30000">
                <a:ea typeface="ＭＳ Ｐゴシック" charset="0"/>
              </a:rPr>
              <a:t>1</a:t>
            </a:r>
            <a:r>
              <a:rPr lang="en-US" sz="2400">
                <a:ea typeface="ＭＳ Ｐゴシック" charset="0"/>
              </a:rPr>
              <a:t>H</a:t>
            </a:r>
            <a:r>
              <a:rPr lang="en-US" sz="2400" baseline="30000">
                <a:ea typeface="ＭＳ Ｐゴシック" charset="0"/>
              </a:rPr>
              <a:t>16</a:t>
            </a:r>
            <a:r>
              <a:rPr lang="en-US" sz="2400">
                <a:ea typeface="ＭＳ Ｐゴシック" charset="0"/>
              </a:rPr>
              <a:t>O relative to </a:t>
            </a:r>
          </a:p>
          <a:p>
            <a:pPr eaLnBrk="1" hangingPunct="1">
              <a:lnSpc>
                <a:spcPct val="90000"/>
              </a:lnSpc>
              <a:spcBef>
                <a:spcPct val="0"/>
              </a:spcBef>
              <a:buClrTx/>
              <a:buSzTx/>
              <a:buFontTx/>
              <a:buNone/>
            </a:pPr>
            <a:r>
              <a:rPr lang="en-US" sz="2400" baseline="30000">
                <a:ea typeface="ＭＳ Ｐゴシック" charset="0"/>
              </a:rPr>
              <a:t>1</a:t>
            </a:r>
            <a:r>
              <a:rPr lang="en-US" sz="2400">
                <a:ea typeface="ＭＳ Ｐゴシック" charset="0"/>
              </a:rPr>
              <a:t>H</a:t>
            </a:r>
            <a:r>
              <a:rPr lang="en-US" sz="2400" baseline="30000">
                <a:ea typeface="ＭＳ Ｐゴシック" charset="0"/>
              </a:rPr>
              <a:t>1</a:t>
            </a:r>
            <a:r>
              <a:rPr lang="en-US" sz="2400">
                <a:ea typeface="ＭＳ Ｐゴシック" charset="0"/>
              </a:rPr>
              <a:t>H</a:t>
            </a:r>
            <a:r>
              <a:rPr lang="en-US" sz="2400" baseline="30000">
                <a:ea typeface="ＭＳ Ｐゴシック" charset="0"/>
              </a:rPr>
              <a:t>18</a:t>
            </a:r>
            <a:r>
              <a:rPr lang="en-US" sz="2400">
                <a:ea typeface="ＭＳ Ｐゴシック" charset="0"/>
              </a:rPr>
              <a:t>O results in an additional separation, a higher </a:t>
            </a:r>
          </a:p>
          <a:p>
            <a:pPr eaLnBrk="1" hangingPunct="1">
              <a:lnSpc>
                <a:spcPct val="90000"/>
              </a:lnSpc>
              <a:spcBef>
                <a:spcPct val="0"/>
              </a:spcBef>
              <a:buClrTx/>
              <a:buSzTx/>
              <a:buFontTx/>
              <a:buNone/>
            </a:pPr>
            <a:r>
              <a:rPr lang="en-US" sz="2400">
                <a:ea typeface="ＭＳ Ｐゴシック" charset="0"/>
              </a:rPr>
              <a:t>deuterium excess (d). </a:t>
            </a:r>
          </a:p>
          <a:p>
            <a:pPr eaLnBrk="1" hangingPunct="1">
              <a:lnSpc>
                <a:spcPct val="90000"/>
              </a:lnSpc>
              <a:spcBef>
                <a:spcPct val="0"/>
              </a:spcBef>
              <a:buClrTx/>
              <a:buSzTx/>
              <a:buFontTx/>
              <a:buNone/>
            </a:pPr>
            <a:endParaRPr lang="en-US" sz="2400">
              <a:ea typeface="ＭＳ Ｐゴシック" charset="0"/>
            </a:endParaRPr>
          </a:p>
          <a:p>
            <a:pPr eaLnBrk="1" hangingPunct="1">
              <a:lnSpc>
                <a:spcPct val="90000"/>
              </a:lnSpc>
              <a:spcBef>
                <a:spcPct val="0"/>
              </a:spcBef>
              <a:buClrTx/>
              <a:buSzTx/>
              <a:buFontTx/>
              <a:buChar char="•"/>
            </a:pPr>
            <a:r>
              <a:rPr lang="en-US" sz="2400">
                <a:ea typeface="ＭＳ Ｐゴシック" charset="0"/>
              </a:rPr>
              <a:t>Deuterium excess is simply the y-intercept of the</a:t>
            </a:r>
          </a:p>
          <a:p>
            <a:pPr eaLnBrk="1" hangingPunct="1">
              <a:lnSpc>
                <a:spcPct val="90000"/>
              </a:lnSpc>
              <a:spcBef>
                <a:spcPct val="0"/>
              </a:spcBef>
              <a:buClrTx/>
              <a:buSzTx/>
              <a:buFontTx/>
              <a:buNone/>
            </a:pPr>
            <a:r>
              <a:rPr lang="en-US" sz="2400">
                <a:ea typeface="ＭＳ Ｐゴシック" charset="0"/>
              </a:rPr>
              <a:t>xy scatter plot for deuterium and </a:t>
            </a:r>
            <a:r>
              <a:rPr lang="en-US" sz="2400">
                <a:latin typeface="Symbol" charset="0"/>
                <a:ea typeface="ＭＳ Ｐゴシック" charset="0"/>
                <a:sym typeface="Symbol" charset="0"/>
              </a:rPr>
              <a:t></a:t>
            </a:r>
            <a:r>
              <a:rPr lang="en-US" sz="2400" baseline="30000">
                <a:ea typeface="ＭＳ Ｐゴシック" charset="0"/>
              </a:rPr>
              <a:t>18</a:t>
            </a:r>
            <a:r>
              <a:rPr lang="en-US" sz="2400">
                <a:ea typeface="ＭＳ Ｐゴシック" charset="0"/>
              </a:rPr>
              <a:t>O.</a:t>
            </a:r>
          </a:p>
          <a:p>
            <a:pPr eaLnBrk="1" hangingPunct="1">
              <a:lnSpc>
                <a:spcPct val="90000"/>
              </a:lnSpc>
              <a:spcBef>
                <a:spcPct val="0"/>
              </a:spcBef>
              <a:buClrTx/>
              <a:buSzTx/>
              <a:buFontTx/>
              <a:buNone/>
            </a:pPr>
            <a:endParaRPr lang="en-US" sz="2400">
              <a:ea typeface="ＭＳ Ｐゴシック" charset="0"/>
            </a:endParaRPr>
          </a:p>
          <a:p>
            <a:pPr eaLnBrk="1" hangingPunct="1">
              <a:lnSpc>
                <a:spcPct val="90000"/>
              </a:lnSpc>
              <a:spcBef>
                <a:spcPct val="0"/>
              </a:spcBef>
              <a:buClrTx/>
              <a:buSzTx/>
              <a:buFontTx/>
              <a:buChar char="•"/>
            </a:pPr>
            <a:r>
              <a:rPr lang="en-US" sz="2400">
                <a:ea typeface="ＭＳ Ｐゴシック" charset="0"/>
              </a:rPr>
              <a:t>Another isotopic tool</a:t>
            </a:r>
          </a:p>
          <a:p>
            <a:pPr eaLnBrk="1" hangingPunct="1">
              <a:lnSpc>
                <a:spcPct val="90000"/>
              </a:lnSpc>
              <a:spcBef>
                <a:spcPct val="0"/>
              </a:spcBef>
              <a:buClrTx/>
              <a:buSzTx/>
              <a:buFontTx/>
              <a:buNone/>
            </a:pPr>
            <a:endParaRPr lang="en-US" sz="2400">
              <a:ea typeface="ＭＳ Ｐゴシック" charset="0"/>
            </a:endParaRPr>
          </a:p>
          <a:p>
            <a:pPr>
              <a:lnSpc>
                <a:spcPct val="90000"/>
              </a:lnSpc>
            </a:pPr>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r>
              <a:rPr lang="en-US" sz="2400">
                <a:solidFill>
                  <a:srgbClr val="C9622F"/>
                </a:solidFill>
                <a:ea typeface="ＭＳ Ｐゴシック" charset="0"/>
              </a:rPr>
              <a:t>Deuterium excess can identify recycled </a:t>
            </a:r>
            <a:br>
              <a:rPr lang="en-US" sz="2400">
                <a:solidFill>
                  <a:srgbClr val="C9622F"/>
                </a:solidFill>
                <a:ea typeface="ＭＳ Ｐゴシック" charset="0"/>
              </a:rPr>
            </a:br>
            <a:r>
              <a:rPr lang="en-US" sz="2400">
                <a:solidFill>
                  <a:srgbClr val="C9622F"/>
                </a:solidFill>
                <a:ea typeface="ＭＳ Ｐゴシック" charset="0"/>
              </a:rPr>
              <a:t>continental/arid waters</a:t>
            </a:r>
            <a:endParaRPr lang="en-US" sz="2400">
              <a:solidFill>
                <a:srgbClr val="FF0000"/>
              </a:solidFill>
              <a:ea typeface="ＭＳ Ｐゴシック" charset="0"/>
            </a:endParaRPr>
          </a:p>
        </p:txBody>
      </p:sp>
      <p:sp>
        <p:nvSpPr>
          <p:cNvPr id="248836" name="Rectangle 4"/>
          <p:cNvSpPr>
            <a:spLocks noChangeArrowheads="1"/>
          </p:cNvSpPr>
          <p:nvPr/>
        </p:nvSpPr>
        <p:spPr bwMode="auto">
          <a:xfrm>
            <a:off x="685800" y="3829050"/>
            <a:ext cx="808672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Increased deuterium excess in precipitation can also arise from significant </a:t>
            </a:r>
          </a:p>
          <a:p>
            <a:pPr>
              <a:defRPr/>
            </a:pPr>
            <a:r>
              <a:rPr lang="en-US" sz="1800">
                <a:cs typeface="+mn-cs"/>
              </a:rPr>
              <a:t>addition of re-evaporated moisture from continental basins to the water </a:t>
            </a:r>
          </a:p>
          <a:p>
            <a:pPr>
              <a:defRPr/>
            </a:pPr>
            <a:r>
              <a:rPr lang="en-US" sz="1800">
                <a:cs typeface="+mn-cs"/>
              </a:rPr>
              <a:t>vapour travelling inland. If moisture from precipitation with an average </a:t>
            </a:r>
          </a:p>
          <a:p>
            <a:pPr>
              <a:defRPr/>
            </a:pPr>
            <a:r>
              <a:rPr lang="en-US" sz="1800">
                <a:cs typeface="+mn-cs"/>
              </a:rPr>
              <a:t>excess of 10 per mil is re-evaporated, the lighter </a:t>
            </a:r>
            <a:r>
              <a:rPr lang="en-US" sz="1800" baseline="30000">
                <a:cs typeface="+mn-cs"/>
              </a:rPr>
              <a:t>2</a:t>
            </a:r>
            <a:r>
              <a:rPr lang="en-US" sz="1800">
                <a:cs typeface="+mn-cs"/>
              </a:rPr>
              <a:t>H</a:t>
            </a:r>
            <a:r>
              <a:rPr lang="en-US" sz="1800" baseline="30000">
                <a:cs typeface="+mn-cs"/>
              </a:rPr>
              <a:t>1</a:t>
            </a:r>
            <a:r>
              <a:rPr lang="en-US" sz="1800">
                <a:cs typeface="+mn-cs"/>
              </a:rPr>
              <a:t>H</a:t>
            </a:r>
            <a:r>
              <a:rPr lang="en-US" sz="1800" baseline="30000">
                <a:cs typeface="+mn-cs"/>
              </a:rPr>
              <a:t>16</a:t>
            </a:r>
            <a:r>
              <a:rPr lang="en-US" sz="1800">
                <a:cs typeface="+mn-cs"/>
              </a:rPr>
              <a:t>O molecule may </a:t>
            </a:r>
          </a:p>
          <a:p>
            <a:pPr>
              <a:defRPr/>
            </a:pPr>
            <a:r>
              <a:rPr lang="en-US" sz="1800">
                <a:cs typeface="+mn-cs"/>
              </a:rPr>
              <a:t>again contribute preferentially to the isotopic composition of the water vapour </a:t>
            </a:r>
          </a:p>
          <a:p>
            <a:pPr>
              <a:defRPr/>
            </a:pPr>
            <a:r>
              <a:rPr lang="en-US" sz="1800">
                <a:cs typeface="+mn-cs"/>
              </a:rPr>
              <a:t>and this, in turn, leads to an enhanced deuterium excess in precipitation. </a:t>
            </a:r>
          </a:p>
          <a:p>
            <a:pPr>
              <a:defRPr/>
            </a:pPr>
            <a:r>
              <a:rPr lang="en-US" sz="1800">
                <a:cs typeface="+mn-cs"/>
              </a:rPr>
              <a:t>Examples of deuterium enriched precipitation derived in this way are known </a:t>
            </a:r>
          </a:p>
          <a:p>
            <a:pPr>
              <a:defRPr/>
            </a:pPr>
            <a:r>
              <a:rPr lang="en-US" sz="1800">
                <a:cs typeface="+mn-cs"/>
              </a:rPr>
              <a:t>from the Amazon Basin (above) and the Great Lakes Region in North America</a:t>
            </a:r>
          </a:p>
          <a:p>
            <a:pPr>
              <a:defRPr/>
            </a:pPr>
            <a:endParaRPr lang="en-US" sz="1800">
              <a:cs typeface="+mn-cs"/>
            </a:endParaRPr>
          </a:p>
        </p:txBody>
      </p:sp>
      <p:pic>
        <p:nvPicPr>
          <p:cNvPr id="66563" name="Picture 5" descr="d-ex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324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r>
              <a:rPr lang="en-US">
                <a:latin typeface="Georgia" charset="0"/>
                <a:ea typeface="ＭＳ Ｐゴシック" charset="0"/>
              </a:rPr>
              <a:t>Summary 1</a:t>
            </a:r>
          </a:p>
        </p:txBody>
      </p:sp>
      <p:pic>
        <p:nvPicPr>
          <p:cNvPr id="250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27200"/>
            <a:ext cx="60325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idx="4294967295"/>
          </p:nvPr>
        </p:nvSpPr>
        <p:spPr/>
        <p:txBody>
          <a:bodyPr/>
          <a:lstStyle/>
          <a:p>
            <a:r>
              <a:rPr lang="en-US">
                <a:latin typeface="Georgia" charset="0"/>
                <a:ea typeface="ＭＳ Ｐゴシック" charset="0"/>
              </a:rPr>
              <a:t>Summary 2</a:t>
            </a:r>
          </a:p>
        </p:txBody>
      </p:sp>
      <p:sp>
        <p:nvSpPr>
          <p:cNvPr id="68610" name="Rectangle 3"/>
          <p:cNvSpPr>
            <a:spLocks noGrp="1"/>
          </p:cNvSpPr>
          <p:nvPr>
            <p:ph type="body" idx="4294967295"/>
          </p:nvPr>
        </p:nvSpPr>
        <p:spPr/>
        <p:txBody>
          <a:bodyPr/>
          <a:lstStyle/>
          <a:p>
            <a:pPr>
              <a:lnSpc>
                <a:spcPct val="90000"/>
              </a:lnSpc>
            </a:pPr>
            <a:r>
              <a:rPr lang="en-US">
                <a:solidFill>
                  <a:srgbClr val="C9622F"/>
                </a:solidFill>
                <a:latin typeface="Georgia" charset="0"/>
                <a:ea typeface="ＭＳ Ｐゴシック" charset="0"/>
              </a:rPr>
              <a:t>fractionation processes often provide a unique isotopic signal to different water bodies</a:t>
            </a:r>
          </a:p>
          <a:p>
            <a:pPr>
              <a:lnSpc>
                <a:spcPct val="90000"/>
              </a:lnSpc>
            </a:pPr>
            <a:r>
              <a:rPr lang="en-US">
                <a:solidFill>
                  <a:srgbClr val="C9622F"/>
                </a:solidFill>
                <a:latin typeface="Georgia" charset="0"/>
                <a:ea typeface="ＭＳ Ｐゴシック" charset="0"/>
              </a:rPr>
              <a:t>Lighter isotopes evaporate preferentially</a:t>
            </a:r>
            <a:endParaRPr lang="en-US">
              <a:latin typeface="Georgia" charset="0"/>
              <a:ea typeface="ＭＳ Ｐゴシック" charset="0"/>
            </a:endParaRPr>
          </a:p>
          <a:p>
            <a:pPr lvl="1">
              <a:lnSpc>
                <a:spcPct val="90000"/>
              </a:lnSpc>
            </a:pPr>
            <a:r>
              <a:rPr lang="en-US">
                <a:latin typeface="Georgia" charset="0"/>
                <a:ea typeface="ＭＳ Ｐゴシック" charset="0"/>
              </a:rPr>
              <a:t>Heavier isotopes left behind</a:t>
            </a:r>
          </a:p>
          <a:p>
            <a:pPr>
              <a:lnSpc>
                <a:spcPct val="90000"/>
              </a:lnSpc>
            </a:pPr>
            <a:r>
              <a:rPr lang="en-US">
                <a:solidFill>
                  <a:srgbClr val="C9622F"/>
                </a:solidFill>
                <a:latin typeface="Georgia" charset="0"/>
                <a:ea typeface="ＭＳ Ｐゴシック" charset="0"/>
              </a:rPr>
              <a:t>Heavier isotopes condense</a:t>
            </a:r>
            <a:r>
              <a:rPr lang="en-US">
                <a:latin typeface="Georgia" charset="0"/>
                <a:ea typeface="ＭＳ Ｐゴシック" charset="0"/>
              </a:rPr>
              <a:t> </a:t>
            </a:r>
          </a:p>
          <a:p>
            <a:pPr lvl="1">
              <a:lnSpc>
                <a:spcPct val="90000"/>
              </a:lnSpc>
            </a:pPr>
            <a:r>
              <a:rPr lang="en-US">
                <a:latin typeface="Georgia" charset="0"/>
                <a:ea typeface="ＭＳ Ｐゴシック" charset="0"/>
              </a:rPr>
              <a:t>Precipitation is heavier than the cloud it came from</a:t>
            </a:r>
          </a:p>
          <a:p>
            <a:pPr lvl="1">
              <a:lnSpc>
                <a:spcPct val="90000"/>
              </a:lnSpc>
            </a:pPr>
            <a:r>
              <a:rPr lang="en-US">
                <a:latin typeface="Georgia" charset="0"/>
                <a:ea typeface="ＭＳ Ｐゴシック" charset="0"/>
              </a:rPr>
              <a:t>Clouds become progressively depleted</a:t>
            </a:r>
          </a:p>
          <a:p>
            <a:pPr>
              <a:lnSpc>
                <a:spcPct val="90000"/>
              </a:lnSpc>
            </a:pPr>
            <a:r>
              <a:rPr lang="en-US">
                <a:solidFill>
                  <a:srgbClr val="C9622F"/>
                </a:solidFill>
                <a:latin typeface="Georgia" charset="0"/>
                <a:ea typeface="ＭＳ Ｐゴシック" charset="0"/>
              </a:rPr>
              <a:t>Fractionation rates increase as air temperatures become colder</a:t>
            </a:r>
          </a:p>
          <a:p>
            <a:pPr>
              <a:lnSpc>
                <a:spcPct val="90000"/>
              </a:lnSpc>
            </a:pPr>
            <a:r>
              <a:rPr lang="en-US">
                <a:solidFill>
                  <a:srgbClr val="C9622F"/>
                </a:solidFill>
                <a:latin typeface="Georgia" charset="0"/>
                <a:ea typeface="ＭＳ Ｐゴシック" charset="0"/>
              </a:rPr>
              <a:t>Deuterium excess can provide helpful information</a:t>
            </a:r>
          </a:p>
          <a:p>
            <a:pPr>
              <a:lnSpc>
                <a:spcPct val="90000"/>
              </a:lnSpc>
            </a:pPr>
            <a:endParaRPr lang="en-US">
              <a:latin typeface="Georgia"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en-US" sz="4400" b="1">
                <a:solidFill>
                  <a:srgbClr val="C9622F"/>
                </a:solidFill>
                <a:latin typeface="Times New Roman" charset="0"/>
                <a:ea typeface="ＭＳ Ｐゴシック" charset="0"/>
              </a:rPr>
              <a:t>Measuring Stable Isotopes</a:t>
            </a:r>
            <a:endParaRPr lang="en-US" sz="4400" b="1">
              <a:solidFill>
                <a:srgbClr val="CC3300"/>
              </a:solidFill>
              <a:latin typeface="Times New Roman" charset="0"/>
              <a:ea typeface="ＭＳ Ｐゴシック" charset="0"/>
            </a:endParaRPr>
          </a:p>
        </p:txBody>
      </p:sp>
      <p:sp>
        <p:nvSpPr>
          <p:cNvPr id="129028" name="Rectangle 4"/>
          <p:cNvSpPr>
            <a:spLocks noChangeArrowheads="1"/>
          </p:cNvSpPr>
          <p:nvPr/>
        </p:nvSpPr>
        <p:spPr bwMode="auto">
          <a:xfrm>
            <a:off x="647700" y="1649413"/>
            <a:ext cx="808037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r>
              <a:rPr lang="en-US">
                <a:solidFill>
                  <a:srgbClr val="C9622F"/>
                </a:solidFill>
                <a:cs typeface="+mn-cs"/>
              </a:rPr>
              <a:t>Stable isotope ratios are expressed as parts per thousand </a:t>
            </a:r>
          </a:p>
          <a:p>
            <a:pPr>
              <a:spcBef>
                <a:spcPct val="50000"/>
              </a:spcBef>
              <a:defRPr/>
            </a:pPr>
            <a:r>
              <a:rPr lang="en-US">
                <a:solidFill>
                  <a:srgbClr val="C9622F"/>
                </a:solidFill>
                <a:cs typeface="+mn-cs"/>
              </a:rPr>
              <a:t>(per mil – ‰) relative to a standard:</a:t>
            </a:r>
            <a:endParaRPr lang="en-US">
              <a:cs typeface="+mn-cs"/>
            </a:endParaRPr>
          </a:p>
        </p:txBody>
      </p:sp>
      <p:sp>
        <p:nvSpPr>
          <p:cNvPr id="129029" name="Rectangle 5"/>
          <p:cNvSpPr>
            <a:spLocks noChangeArrowheads="1"/>
          </p:cNvSpPr>
          <p:nvPr/>
        </p:nvSpPr>
        <p:spPr bwMode="auto">
          <a:xfrm>
            <a:off x="838200" y="2832100"/>
            <a:ext cx="69342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800" b="1">
              <a:latin typeface="Symbol" charset="0"/>
              <a:cs typeface="+mn-cs"/>
            </a:endParaRPr>
          </a:p>
          <a:p>
            <a:pPr algn="ctr">
              <a:defRPr/>
            </a:pPr>
            <a:r>
              <a:rPr lang="en-US" sz="2800" b="1">
                <a:latin typeface="Symbol" charset="0"/>
                <a:cs typeface="+mn-cs"/>
              </a:rPr>
              <a:t>d</a:t>
            </a:r>
            <a:r>
              <a:rPr lang="en-US" sz="2800" b="1" baseline="30000">
                <a:latin typeface="Symbol" charset="0"/>
                <a:cs typeface="+mn-cs"/>
              </a:rPr>
              <a:t>18</a:t>
            </a:r>
            <a:r>
              <a:rPr lang="en-US" sz="2800" b="1">
                <a:latin typeface="Symbol" charset="0"/>
                <a:cs typeface="+mn-cs"/>
              </a:rPr>
              <a:t>O</a:t>
            </a:r>
            <a:r>
              <a:rPr lang="en-US" sz="2800" b="1">
                <a:cs typeface="+mn-cs"/>
              </a:rPr>
              <a:t> = [Rx/Rs -1] x 1000 = per mil (‰)</a:t>
            </a:r>
          </a:p>
        </p:txBody>
      </p:sp>
      <p:sp>
        <p:nvSpPr>
          <p:cNvPr id="129030" name="Text Box 6"/>
          <p:cNvSpPr txBox="1">
            <a:spLocks noChangeArrowheads="1"/>
          </p:cNvSpPr>
          <p:nvPr/>
        </p:nvSpPr>
        <p:spPr bwMode="auto">
          <a:xfrm>
            <a:off x="1371600" y="3124200"/>
            <a:ext cx="314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a:cs typeface="+mn-cs"/>
              </a:rPr>
              <a:t>General Expression:</a:t>
            </a:r>
          </a:p>
        </p:txBody>
      </p:sp>
      <p:sp>
        <p:nvSpPr>
          <p:cNvPr id="129031" name="Rectangle 7"/>
          <p:cNvSpPr>
            <a:spLocks noChangeArrowheads="1"/>
          </p:cNvSpPr>
          <p:nvPr/>
        </p:nvSpPr>
        <p:spPr bwMode="auto">
          <a:xfrm>
            <a:off x="508000" y="4935538"/>
            <a:ext cx="74025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cs typeface="+mn-cs"/>
              </a:rPr>
              <a:t>Where: </a:t>
            </a:r>
          </a:p>
          <a:p>
            <a:pPr>
              <a:defRPr/>
            </a:pPr>
            <a:r>
              <a:rPr lang="en-US" sz="2000">
                <a:cs typeface="+mn-cs"/>
              </a:rPr>
              <a:t>	Rx = heavy isotope (</a:t>
            </a:r>
            <a:r>
              <a:rPr lang="en-US" sz="2000" baseline="30000">
                <a:cs typeface="+mn-cs"/>
              </a:rPr>
              <a:t>18</a:t>
            </a:r>
            <a:r>
              <a:rPr lang="en-US" sz="2000">
                <a:cs typeface="+mn-cs"/>
              </a:rPr>
              <a:t>O) / light isotope (</a:t>
            </a:r>
            <a:r>
              <a:rPr lang="en-US" sz="2000" baseline="30000">
                <a:cs typeface="+mn-cs"/>
              </a:rPr>
              <a:t>16</a:t>
            </a:r>
            <a:r>
              <a:rPr lang="en-US" sz="2000">
                <a:cs typeface="+mn-cs"/>
              </a:rPr>
              <a:t>O) in sample</a:t>
            </a:r>
          </a:p>
          <a:p>
            <a:pPr>
              <a:defRPr/>
            </a:pPr>
            <a:endParaRPr lang="en-US" sz="2000">
              <a:cs typeface="+mn-cs"/>
            </a:endParaRPr>
          </a:p>
          <a:p>
            <a:pPr>
              <a:defRPr/>
            </a:pPr>
            <a:r>
              <a:rPr lang="en-US" sz="2000">
                <a:cs typeface="+mn-cs"/>
              </a:rPr>
              <a:t>	Rs = heavy isotope (</a:t>
            </a:r>
            <a:r>
              <a:rPr lang="en-US" sz="2000" baseline="30000">
                <a:cs typeface="+mn-cs"/>
              </a:rPr>
              <a:t>18</a:t>
            </a:r>
            <a:r>
              <a:rPr lang="en-US" sz="2000">
                <a:cs typeface="+mn-cs"/>
              </a:rPr>
              <a:t>O) / light isotope (</a:t>
            </a:r>
            <a:r>
              <a:rPr lang="en-US" sz="2000" baseline="30000">
                <a:cs typeface="+mn-cs"/>
              </a:rPr>
              <a:t>16</a:t>
            </a:r>
            <a:r>
              <a:rPr lang="en-US" sz="2000">
                <a:cs typeface="+mn-cs"/>
              </a:rPr>
              <a:t>O) in standard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autoUpdateAnimBg="0"/>
      <p:bldP spid="12903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endParaRPr lang="en-US">
              <a:latin typeface="Georgia" charset="0"/>
              <a:ea typeface="ＭＳ Ｐゴシック" charset="0"/>
            </a:endParaRPr>
          </a:p>
        </p:txBody>
      </p:sp>
      <p:pic>
        <p:nvPicPr>
          <p:cNvPr id="20482" name="Picture 3" descr="Slide_permi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7_Civic">
  <a:themeElements>
    <a:clrScheme name="Custom 2">
      <a:dk1>
        <a:sysClr val="windowText" lastClr="000000"/>
      </a:dk1>
      <a:lt1>
        <a:srgbClr val="FFFFFF"/>
      </a:lt1>
      <a:dk2>
        <a:srgbClr val="B13F9A"/>
      </a:dk2>
      <a:lt2>
        <a:srgbClr val="FFFFFF"/>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7_Civic">
      <a:majorFont>
        <a:latin typeface=""/>
        <a:ea typeface="ＭＳ Ｐゴシック"/>
        <a:cs typeface=""/>
      </a:majorFont>
      <a:minorFont>
        <a:latin typeface=""/>
        <a:ea typeface="ＭＳ Ｐゴシック"/>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611</TotalTime>
  <Words>3131</Words>
  <Application>Microsoft Macintosh PowerPoint</Application>
  <PresentationFormat>On-screen Show (4:3)</PresentationFormat>
  <Paragraphs>436</Paragraphs>
  <Slides>76</Slides>
  <Notes>40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7_Civic</vt:lpstr>
      <vt:lpstr>Introduction to Isotopes</vt:lpstr>
      <vt:lpstr>Outline</vt:lpstr>
      <vt:lpstr>PowerPoint Presentation</vt:lpstr>
      <vt:lpstr>Isotopes Defined</vt:lpstr>
      <vt:lpstr>PowerPoint Presentation</vt:lpstr>
      <vt:lpstr>PowerPoint Presentation</vt:lpstr>
      <vt:lpstr>Isotopic Ratios</vt:lpstr>
      <vt:lpstr>Measuring Stable Isotopes</vt:lpstr>
      <vt:lpstr>PowerPoint Presentation</vt:lpstr>
      <vt:lpstr>PowerPoint Presentation</vt:lpstr>
      <vt:lpstr>What are isotopes good for?</vt:lpstr>
      <vt:lpstr>TRACERS IN HYDROLOGY</vt:lpstr>
      <vt:lpstr>How many of you have had an isotope hydrology class?</vt:lpstr>
      <vt:lpstr>Isotope methods useful where traditional tools not helpful:</vt:lpstr>
      <vt:lpstr>There is a trend toward more routine use of  isotope tools by hydrologists</vt:lpstr>
      <vt:lpstr>PowerPoint Presentation</vt:lpstr>
      <vt:lpstr>Sample collection and analysis for stable water isotopes: Nuts and bolts</vt:lpstr>
      <vt:lpstr>Sample Collection: H and O examples</vt:lpstr>
      <vt:lpstr>Precipitation Collector: H and O</vt:lpstr>
      <vt:lpstr>Precipitation Sampling</vt:lpstr>
      <vt:lpstr>Precipitation Sampling</vt:lpstr>
      <vt:lpstr>Precipitation Sampling (continued)</vt:lpstr>
      <vt:lpstr>Precipitation Sampling (continued)</vt:lpstr>
      <vt:lpstr>Precipitation Sampling (continued)</vt:lpstr>
      <vt:lpstr>Precipitation Sampling (continued)</vt:lpstr>
      <vt:lpstr>Precipitation Sampling (continued)</vt:lpstr>
      <vt:lpstr>Groundwater/Surface Water Collection</vt:lpstr>
      <vt:lpstr>PowerPoint Presentation</vt:lpstr>
      <vt:lpstr>Primary Isotopic Standards for stable isotopes in the environment</vt:lpstr>
      <vt:lpstr>Gas Source: Isotope Ratio Mass Spectrometry (IRMS)</vt:lpstr>
      <vt:lpstr>Water for oxygen isotope  analysis by equilibration</vt:lpstr>
      <vt:lpstr>PowerPoint Presentation</vt:lpstr>
      <vt:lpstr>DUAL INJECTION SYSTEM</vt:lpstr>
      <vt:lpstr>Water for hydrogen isotope analysis by Uranium reduction</vt:lpstr>
      <vt:lpstr>Cost for isotopic analysis of H and O</vt:lpstr>
      <vt:lpstr>New optical instruments</vt:lpstr>
      <vt:lpstr>Elemental analyzer (EA)</vt:lpstr>
      <vt:lpstr>Isotope Geochemistry ~  Some useful links </vt:lpstr>
      <vt:lpstr>What causes different isotopic values in source waters and flowpaths?</vt:lpstr>
      <vt:lpstr>Isotopes Defined</vt:lpstr>
      <vt:lpstr>Fractionation</vt:lpstr>
      <vt:lpstr>Reasons for isotopic fractionation</vt:lpstr>
      <vt:lpstr>Reasons for isotopic fractionation</vt:lpstr>
      <vt:lpstr>PowerPoint Presentation</vt:lpstr>
      <vt:lpstr>Water Molecule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Isotopes in Precipitation</vt:lpstr>
      <vt:lpstr>CONTROLS ON ISOTOPIC COMPOSITION OF PRECIP</vt:lpstr>
      <vt:lpstr>Temperature is the dominant control on fractionation</vt:lpstr>
      <vt:lpstr>PowerPoint Presentation</vt:lpstr>
      <vt:lpstr>PowerPoint Presentation</vt:lpstr>
      <vt:lpstr>PowerPoint Presentation</vt:lpstr>
      <vt:lpstr>PowerPoint Presentation</vt:lpstr>
      <vt:lpstr>PowerPoint Presentation</vt:lpstr>
      <vt:lpstr>PowerPoint Presentation</vt:lpstr>
      <vt:lpstr>Continentality</vt:lpstr>
      <vt:lpstr>PowerPoint Presentation</vt:lpstr>
      <vt:lpstr>PowerPoint Presentation</vt:lpstr>
      <vt:lpstr>Mountains</vt:lpstr>
      <vt:lpstr>Precipitation and equilibrium fractionation</vt:lpstr>
      <vt:lpstr>Global Meteoric Water Line</vt:lpstr>
      <vt:lpstr>Fractionation During Evaporation</vt:lpstr>
      <vt:lpstr>Evaporation signal for lakes and rivers</vt:lpstr>
      <vt:lpstr>Evaporation from lakes and rivers</vt:lpstr>
      <vt:lpstr>Local meteroric water line (LMWL)</vt:lpstr>
      <vt:lpstr>LMWL and recharge</vt:lpstr>
      <vt:lpstr>Deuterium excess (d)</vt:lpstr>
      <vt:lpstr>Deuterium excess can identify recycled  continental/arid waters</vt:lpstr>
      <vt:lpstr>Summary 1</vt:lpstr>
      <vt:lpstr>Summary 2</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Niwot Ridge Synthesis</dc:title>
  <dc:creator> </dc:creator>
  <cp:lastModifiedBy>Mark Williams</cp:lastModifiedBy>
  <cp:revision>78</cp:revision>
  <dcterms:created xsi:type="dcterms:W3CDTF">2008-07-10T14:14:15Z</dcterms:created>
  <dcterms:modified xsi:type="dcterms:W3CDTF">2015-01-31T23:32:53Z</dcterms:modified>
</cp:coreProperties>
</file>