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68"/>
  </p:notesMasterIdLst>
  <p:sldIdLst>
    <p:sldId id="505" r:id="rId2"/>
    <p:sldId id="506" r:id="rId3"/>
    <p:sldId id="463" r:id="rId4"/>
    <p:sldId id="509" r:id="rId5"/>
    <p:sldId id="510" r:id="rId6"/>
    <p:sldId id="511" r:id="rId7"/>
    <p:sldId id="512" r:id="rId8"/>
    <p:sldId id="515" r:id="rId9"/>
    <p:sldId id="516" r:id="rId10"/>
    <p:sldId id="518" r:id="rId11"/>
    <p:sldId id="519" r:id="rId12"/>
    <p:sldId id="520" r:id="rId13"/>
    <p:sldId id="521" r:id="rId14"/>
    <p:sldId id="522" r:id="rId15"/>
    <p:sldId id="594" r:id="rId16"/>
    <p:sldId id="583" r:id="rId17"/>
    <p:sldId id="584" r:id="rId18"/>
    <p:sldId id="600" r:id="rId19"/>
    <p:sldId id="523" r:id="rId20"/>
    <p:sldId id="601" r:id="rId21"/>
    <p:sldId id="606" r:id="rId22"/>
    <p:sldId id="602" r:id="rId23"/>
    <p:sldId id="603" r:id="rId24"/>
    <p:sldId id="633" r:id="rId25"/>
    <p:sldId id="634" r:id="rId26"/>
    <p:sldId id="635" r:id="rId27"/>
    <p:sldId id="636" r:id="rId28"/>
    <p:sldId id="637" r:id="rId29"/>
    <p:sldId id="638" r:id="rId30"/>
    <p:sldId id="639" r:id="rId31"/>
    <p:sldId id="640" r:id="rId32"/>
    <p:sldId id="641" r:id="rId33"/>
    <p:sldId id="642" r:id="rId34"/>
    <p:sldId id="653" r:id="rId35"/>
    <p:sldId id="658" r:id="rId36"/>
    <p:sldId id="660" r:id="rId37"/>
    <p:sldId id="662" r:id="rId38"/>
    <p:sldId id="663" r:id="rId39"/>
    <p:sldId id="666" r:id="rId40"/>
    <p:sldId id="674" r:id="rId41"/>
    <p:sldId id="464" r:id="rId42"/>
    <p:sldId id="476" r:id="rId43"/>
    <p:sldId id="477" r:id="rId44"/>
    <p:sldId id="478" r:id="rId45"/>
    <p:sldId id="479" r:id="rId46"/>
    <p:sldId id="568" r:id="rId47"/>
    <p:sldId id="508" r:id="rId48"/>
    <p:sldId id="685" r:id="rId49"/>
    <p:sldId id="560" r:id="rId50"/>
    <p:sldId id="563" r:id="rId51"/>
    <p:sldId id="564" r:id="rId52"/>
    <p:sldId id="565" r:id="rId53"/>
    <p:sldId id="566" r:id="rId54"/>
    <p:sldId id="559" r:id="rId55"/>
    <p:sldId id="684" r:id="rId56"/>
    <p:sldId id="561" r:id="rId57"/>
    <p:sldId id="562" r:id="rId58"/>
    <p:sldId id="593" r:id="rId59"/>
    <p:sldId id="569" r:id="rId60"/>
    <p:sldId id="570" r:id="rId61"/>
    <p:sldId id="571" r:id="rId62"/>
    <p:sldId id="572" r:id="rId63"/>
    <p:sldId id="573" r:id="rId64"/>
    <p:sldId id="574" r:id="rId65"/>
    <p:sldId id="575" r:id="rId66"/>
    <p:sldId id="576" r:id="rId67"/>
  </p:sldIdLst>
  <p:sldSz cx="9144000" cy="6858000" type="screen4x3"/>
  <p:notesSz cx="6858000" cy="9144000"/>
  <p:defaultTextStyle>
    <a:defPPr>
      <a:defRPr lang="en-US"/>
    </a:defPPr>
    <a:lvl1pPr algn="ctr" rtl="0" fontAlgn="base">
      <a:spcBef>
        <a:spcPct val="0"/>
      </a:spcBef>
      <a:spcAft>
        <a:spcPct val="0"/>
      </a:spcAft>
      <a:defRPr sz="1600" b="1" kern="1200">
        <a:solidFill>
          <a:srgbClr val="FFCC00"/>
        </a:solidFill>
        <a:latin typeface="Arial" charset="0"/>
        <a:ea typeface="ＭＳ Ｐゴシック" charset="0"/>
        <a:cs typeface="ＭＳ Ｐゴシック" charset="0"/>
      </a:defRPr>
    </a:lvl1pPr>
    <a:lvl2pPr marL="457200" algn="ctr" rtl="0" fontAlgn="base">
      <a:spcBef>
        <a:spcPct val="0"/>
      </a:spcBef>
      <a:spcAft>
        <a:spcPct val="0"/>
      </a:spcAft>
      <a:defRPr sz="1600" b="1" kern="1200">
        <a:solidFill>
          <a:srgbClr val="FFCC00"/>
        </a:solidFill>
        <a:latin typeface="Arial" charset="0"/>
        <a:ea typeface="ＭＳ Ｐゴシック" charset="0"/>
        <a:cs typeface="ＭＳ Ｐゴシック" charset="0"/>
      </a:defRPr>
    </a:lvl2pPr>
    <a:lvl3pPr marL="914400" algn="ctr" rtl="0" fontAlgn="base">
      <a:spcBef>
        <a:spcPct val="0"/>
      </a:spcBef>
      <a:spcAft>
        <a:spcPct val="0"/>
      </a:spcAft>
      <a:defRPr sz="1600" b="1" kern="1200">
        <a:solidFill>
          <a:srgbClr val="FFCC00"/>
        </a:solidFill>
        <a:latin typeface="Arial" charset="0"/>
        <a:ea typeface="ＭＳ Ｐゴシック" charset="0"/>
        <a:cs typeface="ＭＳ Ｐゴシック" charset="0"/>
      </a:defRPr>
    </a:lvl3pPr>
    <a:lvl4pPr marL="1371600" algn="ctr" rtl="0" fontAlgn="base">
      <a:spcBef>
        <a:spcPct val="0"/>
      </a:spcBef>
      <a:spcAft>
        <a:spcPct val="0"/>
      </a:spcAft>
      <a:defRPr sz="1600" b="1" kern="1200">
        <a:solidFill>
          <a:srgbClr val="FFCC00"/>
        </a:solidFill>
        <a:latin typeface="Arial" charset="0"/>
        <a:ea typeface="ＭＳ Ｐゴシック" charset="0"/>
        <a:cs typeface="ＭＳ Ｐゴシック" charset="0"/>
      </a:defRPr>
    </a:lvl4pPr>
    <a:lvl5pPr marL="1828800" algn="ctr" rtl="0" fontAlgn="base">
      <a:spcBef>
        <a:spcPct val="0"/>
      </a:spcBef>
      <a:spcAft>
        <a:spcPct val="0"/>
      </a:spcAft>
      <a:defRPr sz="1600" b="1" kern="1200">
        <a:solidFill>
          <a:srgbClr val="FFCC00"/>
        </a:solidFill>
        <a:latin typeface="Arial" charset="0"/>
        <a:ea typeface="ＭＳ Ｐゴシック" charset="0"/>
        <a:cs typeface="ＭＳ Ｐゴシック" charset="0"/>
      </a:defRPr>
    </a:lvl5pPr>
    <a:lvl6pPr marL="2286000" algn="l" defTabSz="457200" rtl="0" eaLnBrk="1" latinLnBrk="0" hangingPunct="1">
      <a:defRPr sz="1600" b="1" kern="1200">
        <a:solidFill>
          <a:srgbClr val="FFCC00"/>
        </a:solidFill>
        <a:latin typeface="Arial" charset="0"/>
        <a:ea typeface="ＭＳ Ｐゴシック" charset="0"/>
        <a:cs typeface="ＭＳ Ｐゴシック" charset="0"/>
      </a:defRPr>
    </a:lvl6pPr>
    <a:lvl7pPr marL="2743200" algn="l" defTabSz="457200" rtl="0" eaLnBrk="1" latinLnBrk="0" hangingPunct="1">
      <a:defRPr sz="1600" b="1" kern="1200">
        <a:solidFill>
          <a:srgbClr val="FFCC00"/>
        </a:solidFill>
        <a:latin typeface="Arial" charset="0"/>
        <a:ea typeface="ＭＳ Ｐゴシック" charset="0"/>
        <a:cs typeface="ＭＳ Ｐゴシック" charset="0"/>
      </a:defRPr>
    </a:lvl7pPr>
    <a:lvl8pPr marL="3200400" algn="l" defTabSz="457200" rtl="0" eaLnBrk="1" latinLnBrk="0" hangingPunct="1">
      <a:defRPr sz="1600" b="1" kern="1200">
        <a:solidFill>
          <a:srgbClr val="FFCC00"/>
        </a:solidFill>
        <a:latin typeface="Arial" charset="0"/>
        <a:ea typeface="ＭＳ Ｐゴシック" charset="0"/>
        <a:cs typeface="ＭＳ Ｐゴシック" charset="0"/>
      </a:defRPr>
    </a:lvl8pPr>
    <a:lvl9pPr marL="3657600" algn="l" defTabSz="457200" rtl="0" eaLnBrk="1" latinLnBrk="0" hangingPunct="1">
      <a:defRPr sz="1600" b="1" kern="1200">
        <a:solidFill>
          <a:srgbClr val="FFCC00"/>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CC00"/>
    <a:srgbClr val="CC3300"/>
    <a:srgbClr val="00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23" d="100"/>
          <a:sy n="23" d="100"/>
        </p:scale>
        <p:origin x="-194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392"/>
    </p:cViewPr>
  </p:sorterViewPr>
  <p:notesViewPr>
    <p:cSldViewPr>
      <p:cViewPr varScale="1">
        <p:scale>
          <a:sx n="58" d="100"/>
          <a:sy n="58" d="100"/>
        </p:scale>
        <p:origin x="-17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200" b="0">
                <a:solidFill>
                  <a:schemeClr val="tx1"/>
                </a:solidFill>
                <a:effectLst/>
                <a:latin typeface="Times New Roman" charset="0"/>
                <a:cs typeface="+mn-cs"/>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200" b="0">
                <a:solidFill>
                  <a:schemeClr val="tx1"/>
                </a:solidFill>
                <a:effectLst/>
                <a:latin typeface="Times New Roman" charset="0"/>
                <a:cs typeface="+mn-cs"/>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0" hangingPunct="0">
              <a:defRPr sz="1200" b="0">
                <a:solidFill>
                  <a:schemeClr val="tx1"/>
                </a:solidFill>
                <a:effectLst/>
                <a:latin typeface="Times New Roman" charset="0"/>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200" b="0">
                <a:solidFill>
                  <a:schemeClr val="tx1"/>
                </a:solidFill>
                <a:effectLst/>
                <a:latin typeface="Times New Roman" charset="0"/>
                <a:cs typeface="+mn-cs"/>
              </a:defRPr>
            </a:lvl1pPr>
          </a:lstStyle>
          <a:p>
            <a:pPr>
              <a:defRPr/>
            </a:pPr>
            <a:fld id="{B478AE3A-5005-CA47-A7A0-F32889A4B42C}" type="slidenum">
              <a:rPr lang="en-US"/>
              <a:pPr>
                <a:defRPr/>
              </a:pPr>
              <a:t>‹#›</a:t>
            </a:fld>
            <a:endParaRPr lang="en-US"/>
          </a:p>
        </p:txBody>
      </p:sp>
    </p:spTree>
    <p:extLst>
      <p:ext uri="{BB962C8B-B14F-4D97-AF65-F5344CB8AC3E}">
        <p14:creationId xmlns:p14="http://schemas.microsoft.com/office/powerpoint/2010/main" val="21508613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7D0CA2-7031-FD4F-A416-B4433795C2EF}" type="slidenum">
              <a:rPr lang="en-US" sz="1200"/>
              <a:pPr/>
              <a:t>18</a:t>
            </a:fld>
            <a:endParaRPr lang="en-US" sz="1200"/>
          </a:p>
        </p:txBody>
      </p:sp>
      <p:sp>
        <p:nvSpPr>
          <p:cNvPr id="3174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7"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B6D17C-4390-664E-9744-F30249636316}" type="slidenum">
              <a:rPr lang="en-US" sz="1200"/>
              <a:pPr/>
              <a:t>30</a:t>
            </a:fld>
            <a:endParaRPr lang="en-US" sz="1200"/>
          </a:p>
        </p:txBody>
      </p:sp>
      <p:sp>
        <p:nvSpPr>
          <p:cNvPr id="4403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1923"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6173B4-2AB7-534B-81E1-4A86795D8F8F}" type="slidenum">
              <a:rPr lang="en-US" sz="1200"/>
              <a:pPr/>
              <a:t>31</a:t>
            </a:fld>
            <a:endParaRPr lang="en-US" sz="1200"/>
          </a:p>
        </p:txBody>
      </p:sp>
      <p:sp>
        <p:nvSpPr>
          <p:cNvPr id="4505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3971"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3415B0-FBED-3E49-9DE1-A7A31850D8B0}" type="slidenum">
              <a:rPr lang="en-US" sz="1200"/>
              <a:pPr/>
              <a:t>32</a:t>
            </a:fld>
            <a:endParaRPr lang="en-US" sz="1200"/>
          </a:p>
        </p:txBody>
      </p:sp>
      <p:sp>
        <p:nvSpPr>
          <p:cNvPr id="4608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019"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826C1E-74B8-9D41-AD19-E36482568D76}" type="slidenum">
              <a:rPr lang="en-US" sz="1200"/>
              <a:pPr/>
              <a:t>33</a:t>
            </a:fld>
            <a:endParaRPr lang="en-US" sz="1200"/>
          </a:p>
        </p:txBody>
      </p:sp>
      <p:sp>
        <p:nvSpPr>
          <p:cNvPr id="4710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8067"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26"/>
          <p:cNvSpPr>
            <a:spLocks noGrp="1" noRot="1" noChangeAspect="1" noChangeArrowheads="1" noTextEdit="1"/>
          </p:cNvSpPr>
          <p:nvPr>
            <p:ph type="sldImg"/>
          </p:nvPr>
        </p:nvSpPr>
        <p:spPr>
          <a:ln/>
        </p:spPr>
      </p:sp>
      <p:sp>
        <p:nvSpPr>
          <p:cNvPr id="1945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Ecological gradient across elevation</a:t>
            </a:r>
          </a:p>
          <a:p>
            <a:r>
              <a:rPr lang="en-US">
                <a:latin typeface="Calibri" charset="0"/>
              </a:rPr>
              <a:t>Gradient in precipitation amount (highest in the alpine) and proportion of snow (highest in the alpine)</a:t>
            </a:r>
          </a:p>
          <a:p>
            <a:r>
              <a:rPr lang="en-US">
                <a:latin typeface="Calibri" charset="0"/>
              </a:rPr>
              <a:t>Less known about lower elevations – i.e., montane which is at snowline.  Snowline might shift in response to climate change.</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r"/>
            <a:fld id="{C1C3F9FD-0863-4B46-992B-578A442C1977}" type="slidenum">
              <a:rPr lang="en-US" sz="1200">
                <a:latin typeface="Calibri" charset="0"/>
              </a:rPr>
              <a:pPr algn="r"/>
              <a:t>49</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rPr>
              <a:t>Ecological gradient across elevation</a:t>
            </a:r>
          </a:p>
          <a:p>
            <a:r>
              <a:rPr lang="en-US">
                <a:latin typeface="Calibri" charset="0"/>
              </a:rPr>
              <a:t>Gradient in precipitation amount (highest in the alpine) and proportion of snow (highest in the alpine)</a:t>
            </a:r>
          </a:p>
          <a:p>
            <a:r>
              <a:rPr lang="en-US">
                <a:latin typeface="Calibri" charset="0"/>
              </a:rPr>
              <a:t>Less known about lower elevations – i.e., montane which is at snowline.  Snowline might shift in response to climate change.</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r"/>
            <a:fld id="{C1C3F9FD-0863-4B46-992B-578A442C1977}" type="slidenum">
              <a:rPr lang="en-US" sz="1200">
                <a:latin typeface="Calibri" charset="0"/>
              </a:rPr>
              <a:pPr algn="r"/>
              <a:t>55</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eaLnBrk="1" hangingPunct="1"/>
            <a:r>
              <a:rPr lang="en-US">
                <a:latin typeface="Calibri" charset="0"/>
              </a:rPr>
              <a:t>Reservoir in Alpine huge – high permeability and transmissivity in the talus slopes and fractured bedrock</a:t>
            </a:r>
          </a:p>
          <a:p>
            <a:pPr defTabSz="914400" eaLnBrk="1" hangingPunct="1"/>
            <a:endParaRPr lang="en-US">
              <a:latin typeface="Calibri" charset="0"/>
            </a:endParaRPr>
          </a:p>
          <a:p>
            <a:pPr defTabSz="914400" eaLnBrk="1" hangingPunct="1"/>
            <a:r>
              <a:rPr lang="en-US">
                <a:latin typeface="Calibri" charset="0"/>
              </a:rPr>
              <a:t>Lower in montane maybe because it does not get filled without a sufficient snowmelt pulse or it is just not present</a:t>
            </a:r>
          </a:p>
          <a:p>
            <a:pPr defTabSz="914400" eaLnBrk="1" hangingPunct="1"/>
            <a:endParaRPr lang="en-US">
              <a:latin typeface="Calibri" charset="0"/>
            </a:endParaRPr>
          </a:p>
          <a:p>
            <a:pPr defTabSz="914400" eaLnBrk="1" hangingPunct="1"/>
            <a:r>
              <a:rPr lang="en-US">
                <a:latin typeface="Calibri" charset="0"/>
              </a:rPr>
              <a:t>Subsurface sp discharge: Bet N/A, GG 179 mm, Como 85 mm, GL4 772 mm</a:t>
            </a:r>
          </a:p>
          <a:p>
            <a:pPr defTabSz="914400" eaLnBrk="1" hangingPunct="1"/>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9CC741-B014-5E43-A26F-DC1779954C2D}" type="slidenum">
              <a:rPr lang="en-US" sz="1200"/>
              <a:pPr/>
              <a:t>20</a:t>
            </a:fld>
            <a:endParaRPr lang="en-US" sz="1200"/>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p:cNvSpPr>
          <p:nvPr>
            <p:ph type="sldImg"/>
          </p:nvPr>
        </p:nvSpPr>
        <p:spPr>
          <a:solidFill>
            <a:srgbClr val="FFFFFF"/>
          </a:solidFill>
          <a:ln/>
        </p:spPr>
      </p:sp>
      <p:sp>
        <p:nvSpPr>
          <p:cNvPr id="21506"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0571" tIns="45286" rIns="90571" bIns="45286"/>
          <a:lstStyle/>
          <a:p>
            <a:endParaRPr lang="en-US">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p:cNvSpPr>
          <p:nvPr>
            <p:ph type="sldImg"/>
          </p:nvPr>
        </p:nvSpPr>
        <p:spPr>
          <a:solidFill>
            <a:srgbClr val="FFFFFF"/>
          </a:solidFill>
          <a:ln/>
        </p:spPr>
      </p:sp>
      <p:sp>
        <p:nvSpPr>
          <p:cNvPr id="23554"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0571" tIns="45286" rIns="90571" bIns="45286"/>
          <a:lstStyle/>
          <a:p>
            <a:endParaRPr lang="en-US">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p:cNvSpPr>
          <p:nvPr>
            <p:ph type="sldImg"/>
          </p:nvPr>
        </p:nvSpPr>
        <p:spPr>
          <a:solidFill>
            <a:srgbClr val="FFFFFF"/>
          </a:solidFill>
          <a:ln/>
        </p:spPr>
      </p:sp>
      <p:sp>
        <p:nvSpPr>
          <p:cNvPr id="25602"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0571" tIns="45286" rIns="90571" bIns="45286"/>
          <a:lstStyle/>
          <a:p>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p:cNvSpPr>
          <p:nvPr>
            <p:ph type="sldImg"/>
          </p:nvPr>
        </p:nvSpPr>
        <p:spPr>
          <a:solidFill>
            <a:srgbClr val="FFFFFF"/>
          </a:solidFill>
          <a:ln/>
        </p:spPr>
      </p:sp>
      <p:sp>
        <p:nvSpPr>
          <p:cNvPr id="27650"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0571" tIns="45286" rIns="90571" bIns="45286"/>
          <a:lstStyle/>
          <a:p>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p:cNvSpPr>
          <p:nvPr>
            <p:ph type="sldImg"/>
          </p:nvPr>
        </p:nvSpPr>
        <p:spPr>
          <a:solidFill>
            <a:srgbClr val="FFFFFF"/>
          </a:solidFill>
          <a:ln/>
        </p:spPr>
      </p:sp>
      <p:sp>
        <p:nvSpPr>
          <p:cNvPr id="2969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0571" tIns="45286" rIns="90571" bIns="45286"/>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p:cNvSpPr>
          <p:nvPr>
            <p:ph type="sldImg"/>
          </p:nvPr>
        </p:nvSpPr>
        <p:spPr>
          <a:solidFill>
            <a:srgbClr val="FFFFFF"/>
          </a:solidFill>
          <a:ln/>
        </p:spPr>
      </p:sp>
      <p:sp>
        <p:nvSpPr>
          <p:cNvPr id="31746"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0571" tIns="45286" rIns="90571" bIns="45286"/>
          <a:lstStyle/>
          <a:p>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p:cNvSpPr>
          <p:nvPr>
            <p:ph type="sldImg"/>
          </p:nvPr>
        </p:nvSpPr>
        <p:spPr>
          <a:solidFill>
            <a:srgbClr val="FFFFFF"/>
          </a:solidFill>
          <a:ln/>
        </p:spPr>
      </p:sp>
      <p:sp>
        <p:nvSpPr>
          <p:cNvPr id="33794"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0571" tIns="45286" rIns="90571" bIns="45286"/>
          <a:lstStyle/>
          <a:p>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p:cNvSpPr>
          <p:nvPr>
            <p:ph type="sldImg"/>
          </p:nvPr>
        </p:nvSpPr>
        <p:spPr>
          <a:solidFill>
            <a:srgbClr val="FFFFFF"/>
          </a:solidFill>
          <a:ln/>
        </p:spPr>
      </p:sp>
      <p:sp>
        <p:nvSpPr>
          <p:cNvPr id="35842"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0571" tIns="45286" rIns="90571" bIns="45286"/>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B8CBB7-93A0-6D40-B90A-206C47DEAE2E}" type="slidenum">
              <a:rPr lang="en-US" sz="1200"/>
              <a:pPr/>
              <a:t>21</a:t>
            </a:fld>
            <a:endParaRPr lang="en-US" sz="1200"/>
          </a:p>
        </p:txBody>
      </p:sp>
      <p:sp>
        <p:nvSpPr>
          <p:cNvPr id="82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45C659-294A-ED48-A546-4F2425888BFE}" type="slidenum">
              <a:rPr lang="en-US" sz="1200"/>
              <a:pPr/>
              <a:t>22</a:t>
            </a:fld>
            <a:endParaRPr lang="en-US" sz="1200"/>
          </a:p>
        </p:txBody>
      </p:sp>
      <p:sp>
        <p:nvSpPr>
          <p:cNvPr id="80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D1BD29-E754-D44B-860E-2ACA8A696541}" type="slidenum">
              <a:rPr lang="en-US" sz="1200"/>
              <a:pPr/>
              <a:t>23</a:t>
            </a:fld>
            <a:endParaRPr lang="en-US" sz="1200"/>
          </a:p>
        </p:txBody>
      </p:sp>
      <p:sp>
        <p:nvSpPr>
          <p:cNvPr id="3379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9A86BF-300C-6A44-AC45-D0A569B4C891}" type="slidenum">
              <a:rPr lang="en-US" sz="1200"/>
              <a:pPr/>
              <a:t>24</a:t>
            </a:fld>
            <a:endParaRPr lang="en-US" sz="1200"/>
          </a:p>
        </p:txBody>
      </p:sp>
      <p:sp>
        <p:nvSpPr>
          <p:cNvPr id="92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8F868D-CA2C-DB4D-ADC7-26E71F5BB1C9}" type="slidenum">
              <a:rPr lang="en-US" sz="1200"/>
              <a:pPr/>
              <a:t>27</a:t>
            </a:fld>
            <a:endParaRPr lang="en-US" sz="1200"/>
          </a:p>
        </p:txBody>
      </p:sp>
      <p:sp>
        <p:nvSpPr>
          <p:cNvPr id="4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18E1F1-1FDB-5344-BDF9-505D1F82CF1A}" type="slidenum">
              <a:rPr lang="en-US" sz="1200"/>
              <a:pPr/>
              <a:t>28</a:t>
            </a:fld>
            <a:endParaRPr lang="en-US" sz="1200"/>
          </a:p>
        </p:txBody>
      </p:sp>
      <p:sp>
        <p:nvSpPr>
          <p:cNvPr id="4301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7827" name="Rectangle 1027"/>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328940-08E2-F642-A6AC-D489CFB1470E}" type="slidenum">
              <a:rPr lang="en-US" sz="1200"/>
              <a:pPr/>
              <a:t>29</a:t>
            </a:fld>
            <a:endParaRPr lang="en-US" sz="1200"/>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3800A5-AB24-7249-91A5-7E8D751FB823}" type="slidenum">
              <a:rPr lang="en-US"/>
              <a:pPr>
                <a:defRPr/>
              </a:pPr>
              <a:t>‹#›</a:t>
            </a:fld>
            <a:endParaRPr lang="en-US"/>
          </a:p>
        </p:txBody>
      </p:sp>
    </p:spTree>
    <p:extLst>
      <p:ext uri="{BB962C8B-B14F-4D97-AF65-F5344CB8AC3E}">
        <p14:creationId xmlns:p14="http://schemas.microsoft.com/office/powerpoint/2010/main" val="3782649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D0DF83-9A2C-3D4E-B37B-4BACBCBD61A7}" type="slidenum">
              <a:rPr lang="en-US"/>
              <a:pPr>
                <a:defRPr/>
              </a:pPr>
              <a:t>‹#›</a:t>
            </a:fld>
            <a:endParaRPr lang="en-US"/>
          </a:p>
        </p:txBody>
      </p:sp>
    </p:spTree>
    <p:extLst>
      <p:ext uri="{BB962C8B-B14F-4D97-AF65-F5344CB8AC3E}">
        <p14:creationId xmlns:p14="http://schemas.microsoft.com/office/powerpoint/2010/main" val="596503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FD59A4-6ADE-7748-85F9-AFEBC5973D62}" type="slidenum">
              <a:rPr lang="en-US"/>
              <a:pPr>
                <a:defRPr/>
              </a:pPr>
              <a:t>‹#›</a:t>
            </a:fld>
            <a:endParaRPr lang="en-US"/>
          </a:p>
        </p:txBody>
      </p:sp>
    </p:spTree>
    <p:extLst>
      <p:ext uri="{BB962C8B-B14F-4D97-AF65-F5344CB8AC3E}">
        <p14:creationId xmlns:p14="http://schemas.microsoft.com/office/powerpoint/2010/main" val="1139322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0F1946-651A-E24C-9013-E8F01C9F2B49}" type="slidenum">
              <a:rPr lang="en-US"/>
              <a:pPr>
                <a:defRPr/>
              </a:pPr>
              <a:t>‹#›</a:t>
            </a:fld>
            <a:endParaRPr lang="en-US"/>
          </a:p>
        </p:txBody>
      </p:sp>
    </p:spTree>
    <p:extLst>
      <p:ext uri="{BB962C8B-B14F-4D97-AF65-F5344CB8AC3E}">
        <p14:creationId xmlns:p14="http://schemas.microsoft.com/office/powerpoint/2010/main" val="3966873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823D99-75F8-5945-93B7-E097275CF4BB}" type="slidenum">
              <a:rPr lang="en-US"/>
              <a:pPr>
                <a:defRPr/>
              </a:pPr>
              <a:t>‹#›</a:t>
            </a:fld>
            <a:endParaRPr lang="en-US"/>
          </a:p>
        </p:txBody>
      </p:sp>
    </p:spTree>
    <p:extLst>
      <p:ext uri="{BB962C8B-B14F-4D97-AF65-F5344CB8AC3E}">
        <p14:creationId xmlns:p14="http://schemas.microsoft.com/office/powerpoint/2010/main" val="1783410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660BB5-9D45-A740-B848-68EEDD444E83}" type="slidenum">
              <a:rPr lang="en-US"/>
              <a:pPr>
                <a:defRPr/>
              </a:pPr>
              <a:t>‹#›</a:t>
            </a:fld>
            <a:endParaRPr lang="en-US"/>
          </a:p>
        </p:txBody>
      </p:sp>
    </p:spTree>
    <p:extLst>
      <p:ext uri="{BB962C8B-B14F-4D97-AF65-F5344CB8AC3E}">
        <p14:creationId xmlns:p14="http://schemas.microsoft.com/office/powerpoint/2010/main" val="3159262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3E162B-7D2F-864E-8E81-F7E2B0E70DBF}" type="slidenum">
              <a:rPr lang="en-US"/>
              <a:pPr>
                <a:defRPr/>
              </a:pPr>
              <a:t>‹#›</a:t>
            </a:fld>
            <a:endParaRPr lang="en-US"/>
          </a:p>
        </p:txBody>
      </p:sp>
    </p:spTree>
    <p:extLst>
      <p:ext uri="{BB962C8B-B14F-4D97-AF65-F5344CB8AC3E}">
        <p14:creationId xmlns:p14="http://schemas.microsoft.com/office/powerpoint/2010/main" val="232513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C4592E-8A99-734B-B9DD-E4C3969DED7A}" type="slidenum">
              <a:rPr lang="en-US"/>
              <a:pPr>
                <a:defRPr/>
              </a:pPr>
              <a:t>‹#›</a:t>
            </a:fld>
            <a:endParaRPr lang="en-US"/>
          </a:p>
        </p:txBody>
      </p:sp>
    </p:spTree>
    <p:extLst>
      <p:ext uri="{BB962C8B-B14F-4D97-AF65-F5344CB8AC3E}">
        <p14:creationId xmlns:p14="http://schemas.microsoft.com/office/powerpoint/2010/main" val="350738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E93E4A9-3976-6D44-BCF5-32C1691D50C9}" type="slidenum">
              <a:rPr lang="en-US"/>
              <a:pPr>
                <a:defRPr/>
              </a:pPr>
              <a:t>‹#›</a:t>
            </a:fld>
            <a:endParaRPr lang="en-US"/>
          </a:p>
        </p:txBody>
      </p:sp>
    </p:spTree>
    <p:extLst>
      <p:ext uri="{BB962C8B-B14F-4D97-AF65-F5344CB8AC3E}">
        <p14:creationId xmlns:p14="http://schemas.microsoft.com/office/powerpoint/2010/main" val="3684174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BE54523-CEA1-814C-8B4C-CBEA2FBF3EBF}" type="slidenum">
              <a:rPr lang="en-US"/>
              <a:pPr>
                <a:defRPr/>
              </a:pPr>
              <a:t>‹#›</a:t>
            </a:fld>
            <a:endParaRPr lang="en-US"/>
          </a:p>
        </p:txBody>
      </p:sp>
    </p:spTree>
    <p:extLst>
      <p:ext uri="{BB962C8B-B14F-4D97-AF65-F5344CB8AC3E}">
        <p14:creationId xmlns:p14="http://schemas.microsoft.com/office/powerpoint/2010/main" val="2046740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B269EE-BA1C-7945-826E-6372FF011DC4}" type="slidenum">
              <a:rPr lang="en-US"/>
              <a:pPr>
                <a:defRPr/>
              </a:pPr>
              <a:t>‹#›</a:t>
            </a:fld>
            <a:endParaRPr lang="en-US"/>
          </a:p>
        </p:txBody>
      </p:sp>
    </p:spTree>
    <p:extLst>
      <p:ext uri="{BB962C8B-B14F-4D97-AF65-F5344CB8AC3E}">
        <p14:creationId xmlns:p14="http://schemas.microsoft.com/office/powerpoint/2010/main" val="2315308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D26DCB6-1DE2-114C-89D3-9815E99D2CCE}" type="slidenum">
              <a:rPr lang="en-US"/>
              <a:pPr>
                <a:defRPr/>
              </a:pPr>
              <a:t>‹#›</a:t>
            </a:fld>
            <a:endParaRPr lang="en-US"/>
          </a:p>
        </p:txBody>
      </p:sp>
    </p:spTree>
    <p:extLst>
      <p:ext uri="{BB962C8B-B14F-4D97-AF65-F5344CB8AC3E}">
        <p14:creationId xmlns:p14="http://schemas.microsoft.com/office/powerpoint/2010/main" val="2749956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ffectLst>
                  <a:outerShdw blurRad="38100" dist="38100" dir="2700000" algn="tl">
                    <a:srgbClr val="000000">
                      <a:alpha val="43137"/>
                    </a:srgbClr>
                  </a:outerShdw>
                </a:effectLs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38100" dist="38100" dir="2700000" algn="tl">
                    <a:srgbClr val="000000">
                      <a:alpha val="43137"/>
                    </a:srgbClr>
                  </a:outerShdw>
                </a:effectLs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38100" dist="38100" dir="2700000" algn="tl">
                    <a:srgbClr val="000000">
                      <a:alpha val="43137"/>
                    </a:srgbClr>
                  </a:outerShdw>
                </a:effectLst>
                <a:cs typeface="+mn-cs"/>
              </a:defRPr>
            </a:lvl1pPr>
          </a:lstStyle>
          <a:p>
            <a:pPr>
              <a:defRPr/>
            </a:pPr>
            <a:fld id="{F01A3A82-3938-0B42-B3DF-BA09D9474E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7"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verything.explained.at/laser/"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40.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5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5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0" descr="2011-03 - Danielle Perrot 3 - snow dat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67338" y="4024313"/>
            <a:ext cx="3867150" cy="2554287"/>
          </a:xfrm>
          <a:prstGeom prst="rect">
            <a:avLst/>
          </a:prstGeom>
          <a:gradFill flip="none" rotWithShape="1">
            <a:gsLst>
              <a:gs pos="0">
                <a:schemeClr val="tx2">
                  <a:lumMod val="50000"/>
                  <a:alpha val="68000"/>
                </a:schemeClr>
              </a:gs>
              <a:gs pos="100000">
                <a:srgbClr val="000000">
                  <a:alpha val="75000"/>
                </a:srgbClr>
              </a:gs>
            </a:gsLst>
            <a:lin ang="0" scaled="1"/>
            <a:tileRect/>
          </a:gradFill>
        </p:spPr>
        <p:txBody>
          <a:bodyPr>
            <a:spAutoFit/>
          </a:bodyPr>
          <a:lstStyle/>
          <a:p>
            <a:pPr marL="285750" indent="-285750">
              <a:buFont typeface="Arial"/>
              <a:buChar char="•"/>
              <a:defRPr/>
            </a:pPr>
            <a:r>
              <a:rPr lang="en-US" dirty="0">
                <a:solidFill>
                  <a:srgbClr val="FFFFFF"/>
                </a:solidFill>
                <a:latin typeface="Helvetica Neue"/>
                <a:cs typeface="Helvetica Neue"/>
              </a:rPr>
              <a:t>We discover the mechanisms that drive environmental change. </a:t>
            </a:r>
          </a:p>
          <a:p>
            <a:pPr marL="171450" indent="-171450">
              <a:buFont typeface="Arial"/>
              <a:buChar char="•"/>
              <a:defRPr/>
            </a:pPr>
            <a:endParaRPr lang="en-US" sz="1200" dirty="0">
              <a:solidFill>
                <a:srgbClr val="FFFFFF"/>
              </a:solidFill>
              <a:latin typeface="Helvetica Neue"/>
              <a:cs typeface="Helvetica Neue"/>
            </a:endParaRPr>
          </a:p>
          <a:p>
            <a:pPr marL="285750" indent="-285750">
              <a:buFont typeface="Arial"/>
              <a:buChar char="•"/>
              <a:defRPr/>
            </a:pPr>
            <a:r>
              <a:rPr lang="en-US" dirty="0">
                <a:solidFill>
                  <a:srgbClr val="FFFFFF"/>
                </a:solidFill>
                <a:latin typeface="Helvetica Neue"/>
                <a:cs typeface="Helvetica Neue"/>
              </a:rPr>
              <a:t>We conduct interdisciplinary science that can help us understand and manage grand challenges surrounding climate change, water, agriculture, and ecosystems health. </a:t>
            </a:r>
          </a:p>
          <a:p>
            <a:pPr marL="285750" indent="-285750">
              <a:buFont typeface="Arial"/>
              <a:buChar char="•"/>
              <a:defRPr/>
            </a:pPr>
            <a:endParaRPr lang="en-US" sz="400" dirty="0">
              <a:solidFill>
                <a:srgbClr val="FFFFFF"/>
              </a:solidFill>
              <a:latin typeface="Helvetica Neue"/>
              <a:cs typeface="Helvetica Neue"/>
            </a:endParaRPr>
          </a:p>
        </p:txBody>
      </p:sp>
      <p:pic>
        <p:nvPicPr>
          <p:cNvPr id="41987" name="Picture 4" descr="instaar_logo.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1900" y="300038"/>
            <a:ext cx="6858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cub-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58025" y="28575"/>
            <a:ext cx="208597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993900" y="5011738"/>
            <a:ext cx="3295650" cy="954087"/>
          </a:xfrm>
          <a:prstGeom prst="rect">
            <a:avLst/>
          </a:prstGeom>
          <a:noFill/>
        </p:spPr>
        <p:txBody>
          <a:bodyPr>
            <a:spAutoFit/>
          </a:bodyPr>
          <a:lstStyle/>
          <a:p>
            <a:pPr>
              <a:defRPr/>
            </a:pPr>
            <a:r>
              <a:rPr lang="en-US" sz="2800" dirty="0" err="1">
                <a:solidFill>
                  <a:schemeClr val="bg1"/>
                </a:solidFill>
                <a:effectLst>
                  <a:outerShdw blurRad="127000" dist="25400" dir="2700000" algn="tl" rotWithShape="0">
                    <a:srgbClr val="000000">
                      <a:alpha val="65000"/>
                    </a:srgbClr>
                  </a:outerShdw>
                </a:effectLst>
                <a:latin typeface="Helvetica Neue Bold Condensed"/>
                <a:cs typeface="Helvetica Neue Bold Condensed"/>
              </a:rPr>
              <a:t>instaar.colorado.edu</a:t>
            </a:r>
            <a:endParaRPr lang="en-US" sz="2800" dirty="0">
              <a:solidFill>
                <a:schemeClr val="bg1"/>
              </a:solidFill>
              <a:effectLst>
                <a:outerShdw blurRad="127000" dist="25400" dir="2700000" algn="tl" rotWithShape="0">
                  <a:srgbClr val="000000">
                    <a:alpha val="65000"/>
                  </a:srgbClr>
                </a:outerShdw>
              </a:effectLst>
              <a:latin typeface="Helvetica Neue Bold Condensed"/>
              <a:cs typeface="Helvetica Neue Bold Condensed"/>
            </a:endParaRPr>
          </a:p>
          <a:p>
            <a:pPr>
              <a:defRPr/>
            </a:pPr>
            <a:r>
              <a:rPr lang="en-US" sz="2800" dirty="0">
                <a:solidFill>
                  <a:schemeClr val="bg1"/>
                </a:solidFill>
                <a:effectLst>
                  <a:outerShdw blurRad="127000" dist="25400" dir="2700000" algn="tl" rotWithShape="0">
                    <a:srgbClr val="000000">
                      <a:alpha val="65000"/>
                    </a:srgbClr>
                  </a:outerShdw>
                </a:effectLst>
                <a:latin typeface="Helvetica Neue Bold Condensed"/>
                <a:cs typeface="Helvetica Neue Bold Condensed"/>
              </a:rPr>
              <a:t>     @</a:t>
            </a:r>
            <a:r>
              <a:rPr lang="en-US" sz="2800" dirty="0" err="1">
                <a:solidFill>
                  <a:schemeClr val="bg1"/>
                </a:solidFill>
                <a:effectLst>
                  <a:outerShdw blurRad="127000" dist="25400" dir="2700000" algn="tl" rotWithShape="0">
                    <a:srgbClr val="000000">
                      <a:alpha val="65000"/>
                    </a:srgbClr>
                  </a:outerShdw>
                </a:effectLst>
                <a:latin typeface="Helvetica Neue Bold Condensed"/>
                <a:cs typeface="Helvetica Neue Bold Condensed"/>
              </a:rPr>
              <a:t>instaar</a:t>
            </a:r>
            <a:endParaRPr lang="en-US" sz="2800" dirty="0">
              <a:solidFill>
                <a:schemeClr val="bg1"/>
              </a:solidFill>
              <a:effectLst>
                <a:outerShdw blurRad="127000" dist="25400" dir="2700000" algn="tl" rotWithShape="0">
                  <a:srgbClr val="000000">
                    <a:alpha val="65000"/>
                  </a:srgbClr>
                </a:outerShdw>
              </a:effectLst>
              <a:latin typeface="Helvetica Neue Bold Condensed"/>
              <a:cs typeface="Helvetica Neue Bold Condensed"/>
            </a:endParaRPr>
          </a:p>
        </p:txBody>
      </p:sp>
      <p:pic>
        <p:nvPicPr>
          <p:cNvPr id="41990" name="Picture 12" descr="Screen shot 2013-05-02 at 1.07.33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58025" y="708025"/>
            <a:ext cx="8524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9963" y="5297488"/>
            <a:ext cx="4826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1" descr="instaar-slid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1188" y="87313"/>
            <a:ext cx="697865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15" descr="cu-text.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7700" y="1231900"/>
            <a:ext cx="56642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Continuity equation</a:t>
            </a:r>
            <a:endParaRPr lang="en-US" dirty="0"/>
          </a:p>
        </p:txBody>
      </p:sp>
      <p:sp>
        <p:nvSpPr>
          <p:cNvPr id="3" name="Content Placeholder 2"/>
          <p:cNvSpPr>
            <a:spLocks noGrp="1"/>
          </p:cNvSpPr>
          <p:nvPr>
            <p:ph idx="1"/>
          </p:nvPr>
        </p:nvSpPr>
        <p:spPr/>
        <p:txBody>
          <a:bodyPr/>
          <a:lstStyle/>
          <a:p>
            <a:r>
              <a:rPr lang="da-DK" dirty="0" smtClean="0"/>
              <a:t>q = i – ΔS</a:t>
            </a:r>
          </a:p>
          <a:p>
            <a:pPr lvl="1"/>
            <a:r>
              <a:rPr lang="da-DK" dirty="0" smtClean="0"/>
              <a:t> i is the rate of input (</a:t>
            </a:r>
            <a:r>
              <a:rPr lang="da-DK" dirty="0" err="1" smtClean="0"/>
              <a:t>e.g</a:t>
            </a:r>
            <a:r>
              <a:rPr lang="da-DK" dirty="0" smtClean="0"/>
              <a:t>. of </a:t>
            </a:r>
            <a:r>
              <a:rPr lang="da-DK" dirty="0" err="1" smtClean="0"/>
              <a:t>precipitation</a:t>
            </a:r>
            <a:r>
              <a:rPr lang="da-DK" dirty="0" smtClean="0"/>
              <a:t>)</a:t>
            </a:r>
          </a:p>
          <a:p>
            <a:pPr lvl="1"/>
            <a:r>
              <a:rPr lang="da-DK" dirty="0" smtClean="0"/>
              <a:t>q is the rate of output (</a:t>
            </a:r>
            <a:r>
              <a:rPr lang="da-DK" dirty="0" err="1" smtClean="0"/>
              <a:t>e.g</a:t>
            </a:r>
            <a:r>
              <a:rPr lang="da-DK" dirty="0" smtClean="0"/>
              <a:t>. of </a:t>
            </a:r>
            <a:r>
              <a:rPr lang="da-DK" dirty="0" err="1" smtClean="0"/>
              <a:t>runoff</a:t>
            </a:r>
            <a:r>
              <a:rPr lang="da-DK" dirty="0" smtClean="0"/>
              <a:t>) and </a:t>
            </a:r>
          </a:p>
          <a:p>
            <a:pPr lvl="1"/>
            <a:r>
              <a:rPr lang="da-DK" dirty="0" err="1" smtClean="0"/>
              <a:t>dS</a:t>
            </a:r>
            <a:r>
              <a:rPr lang="da-DK" dirty="0" smtClean="0"/>
              <a:t>/</a:t>
            </a:r>
            <a:r>
              <a:rPr lang="da-DK" dirty="0" err="1" smtClean="0"/>
              <a:t>dt</a:t>
            </a:r>
            <a:r>
              <a:rPr lang="da-DK" dirty="0" smtClean="0"/>
              <a:t> is the rate of </a:t>
            </a:r>
            <a:r>
              <a:rPr lang="da-DK" dirty="0" err="1" smtClean="0"/>
              <a:t>change</a:t>
            </a:r>
            <a:r>
              <a:rPr lang="da-DK" dirty="0" smtClean="0"/>
              <a:t> in </a:t>
            </a:r>
            <a:r>
              <a:rPr lang="da-DK" dirty="0" err="1" smtClean="0"/>
              <a:t>storage</a:t>
            </a:r>
            <a:r>
              <a:rPr lang="da-DK" dirty="0" smtClean="0"/>
              <a:t> (</a:t>
            </a:r>
            <a:r>
              <a:rPr lang="da-DK" dirty="0" err="1" smtClean="0"/>
              <a:t>e.g</a:t>
            </a:r>
            <a:r>
              <a:rPr lang="da-DK" dirty="0" smtClean="0"/>
              <a:t>. of a </a:t>
            </a:r>
            <a:r>
              <a:rPr lang="da-DK" dirty="0" err="1" smtClean="0"/>
              <a:t>lake</a:t>
            </a:r>
            <a:r>
              <a:rPr lang="da-DK" dirty="0" smtClean="0"/>
              <a:t>)</a:t>
            </a:r>
          </a:p>
          <a:p>
            <a:r>
              <a:rPr lang="da-DK" dirty="0" smtClean="0"/>
              <a:t>For </a:t>
            </a:r>
            <a:r>
              <a:rPr lang="da-DK" dirty="0" err="1" smtClean="0"/>
              <a:t>example</a:t>
            </a:r>
            <a:r>
              <a:rPr lang="da-DK" dirty="0" smtClean="0"/>
              <a:t>, the basis of reservoir management to </a:t>
            </a:r>
            <a:r>
              <a:rPr lang="da-DK" dirty="0" err="1" smtClean="0"/>
              <a:t>control</a:t>
            </a:r>
            <a:r>
              <a:rPr lang="da-DK" dirty="0" smtClean="0"/>
              <a:t> in-</a:t>
            </a:r>
            <a:r>
              <a:rPr lang="da-DK" dirty="0" err="1" smtClean="0"/>
              <a:t>stream</a:t>
            </a:r>
            <a:r>
              <a:rPr lang="da-DK" dirty="0" smtClean="0"/>
              <a:t> flows (q) </a:t>
            </a:r>
            <a:r>
              <a:rPr lang="da-DK" dirty="0" err="1" smtClean="0"/>
              <a:t>below</a:t>
            </a:r>
            <a:r>
              <a:rPr lang="da-DK" dirty="0" smtClean="0"/>
              <a:t> the reservoir.</a:t>
            </a:r>
            <a:endParaRPr lang="da-DK" dirty="0"/>
          </a:p>
          <a:p>
            <a:pPr marL="0" indent="0">
              <a:buNone/>
            </a:pPr>
            <a:endParaRPr lang="da-DK" dirty="0" smtClean="0"/>
          </a:p>
        </p:txBody>
      </p:sp>
    </p:spTree>
    <p:extLst>
      <p:ext uri="{BB962C8B-B14F-4D97-AF65-F5344CB8AC3E}">
        <p14:creationId xmlns:p14="http://schemas.microsoft.com/office/powerpoint/2010/main" val="28700356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Residence Time (</a:t>
            </a:r>
            <a:r>
              <a:rPr lang="en-US" dirty="0" err="1" smtClean="0"/>
              <a:t>T</a:t>
            </a:r>
            <a:r>
              <a:rPr lang="en-US" baseline="-25000" dirty="0" err="1"/>
              <a:t>r</a:t>
            </a:r>
            <a:r>
              <a:rPr lang="en-US" dirty="0" smtClean="0"/>
              <a:t>)</a:t>
            </a:r>
            <a:endParaRPr lang="en-US" dirty="0"/>
          </a:p>
        </p:txBody>
      </p:sp>
      <p:sp>
        <p:nvSpPr>
          <p:cNvPr id="3" name="Content Placeholder 2"/>
          <p:cNvSpPr>
            <a:spLocks noGrp="1"/>
          </p:cNvSpPr>
          <p:nvPr>
            <p:ph idx="1"/>
          </p:nvPr>
        </p:nvSpPr>
        <p:spPr/>
        <p:txBody>
          <a:bodyPr/>
          <a:lstStyle/>
          <a:p>
            <a:r>
              <a:rPr lang="en-US" dirty="0"/>
              <a:t>the average duration for a water molecule to pass through a subsystem </a:t>
            </a:r>
            <a:r>
              <a:rPr lang="en-US" dirty="0" smtClean="0"/>
              <a:t>of the </a:t>
            </a:r>
            <a:r>
              <a:rPr lang="en-US" dirty="0"/>
              <a:t>hydrologic </a:t>
            </a:r>
            <a:r>
              <a:rPr lang="en-US" dirty="0" smtClean="0"/>
              <a:t>cycle</a:t>
            </a:r>
          </a:p>
          <a:p>
            <a:r>
              <a:rPr lang="en-US" i="0" u="none" strike="noStrike" baseline="0" dirty="0" err="1" smtClean="0">
                <a:latin typeface=""/>
              </a:rPr>
              <a:t>Tr</a:t>
            </a:r>
            <a:r>
              <a:rPr lang="en-US" i="0" u="none" strike="noStrike" baseline="0" dirty="0" smtClean="0">
                <a:latin typeface=""/>
              </a:rPr>
              <a:t> = Volume of water in storage (S) in a subsystem / Flow rate (Q) in</a:t>
            </a:r>
            <a:r>
              <a:rPr lang="en-US" i="0" u="none" strike="noStrike" dirty="0" smtClean="0">
                <a:latin typeface=""/>
              </a:rPr>
              <a:t> </a:t>
            </a:r>
            <a:r>
              <a:rPr lang="en-US" i="0" u="none" strike="noStrike" baseline="0" dirty="0" smtClean="0">
                <a:latin typeface=""/>
              </a:rPr>
              <a:t>the same subsystem. </a:t>
            </a:r>
          </a:p>
          <a:p>
            <a:r>
              <a:rPr lang="en-US" i="0" u="none" strike="noStrike" baseline="0" dirty="0" err="1" smtClean="0">
                <a:latin typeface=""/>
              </a:rPr>
              <a:t>Tr</a:t>
            </a:r>
            <a:r>
              <a:rPr lang="en-US" i="0" u="none" strike="noStrike" baseline="0" dirty="0" smtClean="0">
                <a:latin typeface=""/>
              </a:rPr>
              <a:t> = S/Q</a:t>
            </a:r>
            <a:endParaRPr lang="en-US" dirty="0"/>
          </a:p>
        </p:txBody>
      </p:sp>
    </p:spTree>
    <p:extLst>
      <p:ext uri="{BB962C8B-B14F-4D97-AF65-F5344CB8AC3E}">
        <p14:creationId xmlns:p14="http://schemas.microsoft.com/office/powerpoint/2010/main" val="35219642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Residence times</a:t>
            </a:r>
            <a:endParaRPr lang="en-US" dirty="0"/>
          </a:p>
        </p:txBody>
      </p:sp>
      <p:sp>
        <p:nvSpPr>
          <p:cNvPr id="3" name="Content Placeholder 2"/>
          <p:cNvSpPr>
            <a:spLocks noGrp="1"/>
          </p:cNvSpPr>
          <p:nvPr>
            <p:ph idx="1"/>
          </p:nvPr>
        </p:nvSpPr>
        <p:spPr/>
        <p:txBody>
          <a:bodyPr/>
          <a:lstStyle/>
          <a:p>
            <a:r>
              <a:rPr lang="en-US" dirty="0" smtClean="0"/>
              <a:t>Oceans about 3,000 years</a:t>
            </a:r>
          </a:p>
          <a:p>
            <a:r>
              <a:rPr lang="en-US" dirty="0" smtClean="0"/>
              <a:t>Glacier ice 20-100 years</a:t>
            </a:r>
          </a:p>
          <a:p>
            <a:pPr lvl="1"/>
            <a:r>
              <a:rPr lang="en-US" dirty="0" smtClean="0"/>
              <a:t>900,000 years oldest ice in Antarctica</a:t>
            </a:r>
          </a:p>
          <a:p>
            <a:r>
              <a:rPr lang="en-US" dirty="0" smtClean="0"/>
              <a:t>Atmosphere about 7-9 days</a:t>
            </a:r>
          </a:p>
          <a:p>
            <a:r>
              <a:rPr lang="en-US" dirty="0" smtClean="0"/>
              <a:t>Humans about </a:t>
            </a:r>
            <a:r>
              <a:rPr lang="en-US" dirty="0"/>
              <a:t>4</a:t>
            </a:r>
            <a:r>
              <a:rPr lang="en-US" dirty="0" smtClean="0"/>
              <a:t> days</a:t>
            </a:r>
          </a:p>
          <a:p>
            <a:endParaRPr lang="en-US" dirty="0"/>
          </a:p>
        </p:txBody>
      </p:sp>
    </p:spTree>
    <p:extLst>
      <p:ext uri="{BB962C8B-B14F-4D97-AF65-F5344CB8AC3E}">
        <p14:creationId xmlns:p14="http://schemas.microsoft.com/office/powerpoint/2010/main" val="11662363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equation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a:t>Mass inflow – mass outflow = change in </a:t>
            </a:r>
            <a:r>
              <a:rPr lang="en-US" dirty="0" smtClean="0"/>
              <a:t>storage</a:t>
            </a:r>
          </a:p>
          <a:p>
            <a:r>
              <a:rPr lang="en-US" dirty="0"/>
              <a:t>P – R – G – E – T = </a:t>
            </a:r>
            <a:r>
              <a:rPr lang="en-US" dirty="0" smtClean="0"/>
              <a:t>S</a:t>
            </a:r>
          </a:p>
          <a:p>
            <a:r>
              <a:rPr lang="en-US" dirty="0" smtClean="0"/>
              <a:t>where P – precipitation, primary input and the starting point in the analysis; R – runoff; G – groundwater; E – evaporation; T – transpiration. All terms in equation have dimensions of volume but can be expressed as depth over the catchment. Infiltration does not appear explicitly in the water budget equation, because it is loss to runoff but a gain to groundwater system.</a:t>
            </a:r>
            <a:endParaRPr lang="en-US" dirty="0"/>
          </a:p>
        </p:txBody>
      </p:sp>
    </p:spTree>
    <p:extLst>
      <p:ext uri="{BB962C8B-B14F-4D97-AF65-F5344CB8AC3E}">
        <p14:creationId xmlns:p14="http://schemas.microsoft.com/office/powerpoint/2010/main" val="10370972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equation</a:t>
            </a:r>
            <a:endParaRPr lang="en-US" dirty="0"/>
          </a:p>
        </p:txBody>
      </p:sp>
      <p:sp>
        <p:nvSpPr>
          <p:cNvPr id="3" name="Content Placeholder 2"/>
          <p:cNvSpPr>
            <a:spLocks noGrp="1"/>
          </p:cNvSpPr>
          <p:nvPr>
            <p:ph idx="1"/>
          </p:nvPr>
        </p:nvSpPr>
        <p:spPr/>
        <p:txBody>
          <a:bodyPr/>
          <a:lstStyle/>
          <a:p>
            <a:r>
              <a:rPr lang="en-US" dirty="0" smtClean="0"/>
              <a:t>If Gin = Gout, we can rewrite as</a:t>
            </a:r>
          </a:p>
          <a:p>
            <a:r>
              <a:rPr lang="en-US" dirty="0" smtClean="0"/>
              <a:t>Q = P – ET ±ΔS,  and if ΔS = 0,</a:t>
            </a:r>
            <a:r>
              <a:rPr lang="en-US" dirty="0"/>
              <a:t> </a:t>
            </a:r>
            <a:r>
              <a:rPr lang="en-US" dirty="0" smtClean="0"/>
              <a:t>then</a:t>
            </a:r>
          </a:p>
          <a:p>
            <a:r>
              <a:rPr lang="en-US" dirty="0" smtClean="0"/>
              <a:t>Q = P – ET, and</a:t>
            </a:r>
          </a:p>
          <a:p>
            <a:r>
              <a:rPr lang="en-US" dirty="0" smtClean="0"/>
              <a:t>ET = P – Q, and</a:t>
            </a:r>
          </a:p>
          <a:p>
            <a:r>
              <a:rPr lang="en-US" dirty="0" smtClean="0"/>
              <a:t>Q/P is runoff ratio, the fraction of </a:t>
            </a:r>
            <a:r>
              <a:rPr lang="en-US" dirty="0" err="1" smtClean="0"/>
              <a:t>precip</a:t>
            </a:r>
            <a:r>
              <a:rPr lang="en-US" dirty="0" smtClean="0"/>
              <a:t> that is converted to discharge</a:t>
            </a:r>
          </a:p>
          <a:p>
            <a:pPr lvl="1"/>
            <a:r>
              <a:rPr lang="en-US" dirty="0" smtClean="0"/>
              <a:t>0.20 for Africa</a:t>
            </a:r>
          </a:p>
          <a:p>
            <a:pPr lvl="1"/>
            <a:r>
              <a:rPr lang="en-US" dirty="0" smtClean="0"/>
              <a:t>0.44 for Europe</a:t>
            </a:r>
          </a:p>
        </p:txBody>
      </p:sp>
    </p:spTree>
    <p:extLst>
      <p:ext uri="{BB962C8B-B14F-4D97-AF65-F5344CB8AC3E}">
        <p14:creationId xmlns:p14="http://schemas.microsoft.com/office/powerpoint/2010/main" val="36008056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457200" y="228600"/>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000000"/>
                </a:solidFill>
              </a:rPr>
              <a:t>HYDROLOGIC EQUATION</a:t>
            </a:r>
            <a:endParaRPr lang="en-US" b="1" dirty="0">
              <a:solidFill>
                <a:srgbClr val="000000"/>
              </a:solidFill>
            </a:endParaRPr>
          </a:p>
        </p:txBody>
      </p:sp>
      <p:sp>
        <p:nvSpPr>
          <p:cNvPr id="7" name="Text Box 5"/>
          <p:cNvSpPr txBox="1">
            <a:spLocks noChangeArrowheads="1"/>
          </p:cNvSpPr>
          <p:nvPr/>
        </p:nvSpPr>
        <p:spPr bwMode="auto">
          <a:xfrm>
            <a:off x="1705381" y="1743075"/>
            <a:ext cx="552210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5400" dirty="0">
                <a:solidFill>
                  <a:srgbClr val="000000"/>
                </a:solidFill>
                <a:effectLst>
                  <a:outerShdw blurRad="38100" dist="38100" dir="2700000" algn="tl">
                    <a:srgbClr val="000000"/>
                  </a:outerShdw>
                </a:effectLst>
              </a:rPr>
              <a:t>Q = P – ET +- </a:t>
            </a:r>
            <a:r>
              <a:rPr lang="en-US" sz="5400" dirty="0">
                <a:solidFill>
                  <a:srgbClr val="000000"/>
                </a:solidFill>
                <a:effectLst>
                  <a:outerShdw blurRad="38100" dist="38100" dir="2700000" algn="tl">
                    <a:srgbClr val="000000"/>
                  </a:outerShdw>
                </a:effectLst>
                <a:latin typeface="Symbol" charset="0"/>
              </a:rPr>
              <a:t>D</a:t>
            </a:r>
            <a:r>
              <a:rPr lang="en-US" sz="5400" dirty="0">
                <a:solidFill>
                  <a:srgbClr val="000000"/>
                </a:solidFill>
                <a:effectLst>
                  <a:outerShdw blurRad="38100" dist="38100" dir="2700000" algn="tl">
                    <a:srgbClr val="000000"/>
                  </a:outerShdw>
                </a:effectLst>
              </a:rPr>
              <a:t>S</a:t>
            </a:r>
          </a:p>
        </p:txBody>
      </p:sp>
      <p:sp>
        <p:nvSpPr>
          <p:cNvPr id="8" name="Text Box 6"/>
          <p:cNvSpPr txBox="1">
            <a:spLocks noChangeArrowheads="1"/>
          </p:cNvSpPr>
          <p:nvPr/>
        </p:nvSpPr>
        <p:spPr bwMode="auto">
          <a:xfrm>
            <a:off x="2990850" y="3316288"/>
            <a:ext cx="48548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sz="2400" b="0" dirty="0">
                <a:solidFill>
                  <a:srgbClr val="000000"/>
                </a:solidFill>
                <a:effectLst>
                  <a:outerShdw blurRad="38100" dist="38100" dir="2700000" algn="tl">
                    <a:srgbClr val="000000"/>
                  </a:outerShdw>
                </a:effectLst>
              </a:rPr>
              <a:t>Q is discharge</a:t>
            </a:r>
          </a:p>
          <a:p>
            <a:pPr algn="l"/>
            <a:r>
              <a:rPr lang="en-US" sz="2400" b="0" dirty="0">
                <a:solidFill>
                  <a:srgbClr val="000000"/>
                </a:solidFill>
                <a:effectLst>
                  <a:outerShdw blurRad="38100" dist="38100" dir="2700000" algn="tl">
                    <a:srgbClr val="000000"/>
                  </a:outerShdw>
                </a:effectLst>
              </a:rPr>
              <a:t>P is precipitation</a:t>
            </a:r>
          </a:p>
          <a:p>
            <a:pPr algn="l"/>
            <a:r>
              <a:rPr lang="en-US" sz="2400" b="0" dirty="0">
                <a:solidFill>
                  <a:srgbClr val="000000"/>
                </a:solidFill>
                <a:effectLst>
                  <a:outerShdw blurRad="38100" dist="38100" dir="2700000" algn="tl">
                    <a:srgbClr val="000000"/>
                  </a:outerShdw>
                </a:effectLst>
              </a:rPr>
              <a:t>ET is evapotranspiration</a:t>
            </a:r>
          </a:p>
          <a:p>
            <a:pPr algn="l"/>
            <a:r>
              <a:rPr lang="en-US" sz="2400" b="0" dirty="0">
                <a:solidFill>
                  <a:srgbClr val="000000"/>
                </a:solidFill>
                <a:effectLst>
                  <a:outerShdw blurRad="38100" dist="38100" dir="2700000" algn="tl">
                    <a:srgbClr val="000000"/>
                  </a:outerShdw>
                </a:effectLst>
              </a:rPr>
              <a:t>S is storage (usually groundwater</a:t>
            </a:r>
            <a:r>
              <a:rPr lang="en-US" sz="2400" b="0" dirty="0">
                <a:effectLst>
                  <a:outerShdw blurRad="38100" dist="38100" dir="2700000" algn="tl">
                    <a:srgbClr val="000000"/>
                  </a:outerShdw>
                </a:effectLst>
              </a:rPr>
              <a:t>)</a:t>
            </a:r>
          </a:p>
        </p:txBody>
      </p:sp>
    </p:spTree>
    <p:extLst>
      <p:ext uri="{BB962C8B-B14F-4D97-AF65-F5344CB8AC3E}">
        <p14:creationId xmlns:p14="http://schemas.microsoft.com/office/powerpoint/2010/main" val="667131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term: Snow</a:t>
            </a:r>
            <a:endParaRPr lang="en-US" dirty="0"/>
          </a:p>
        </p:txBody>
      </p:sp>
      <p:sp>
        <p:nvSpPr>
          <p:cNvPr id="3" name="Content Placeholder 2"/>
          <p:cNvSpPr>
            <a:spLocks noGrp="1"/>
          </p:cNvSpPr>
          <p:nvPr>
            <p:ph idx="1"/>
          </p:nvPr>
        </p:nvSpPr>
        <p:spPr/>
        <p:txBody>
          <a:bodyPr/>
          <a:lstStyle/>
          <a:p>
            <a:r>
              <a:rPr lang="en-US" dirty="0" smtClean="0"/>
              <a:t>Snow and glacier ice are part of the storage term in the hydrologic equation</a:t>
            </a:r>
          </a:p>
          <a:p>
            <a:r>
              <a:rPr lang="en-US" dirty="0" smtClean="0"/>
              <a:t>Snow is a renewable resource, and generally not carried over from one year to the next.</a:t>
            </a:r>
          </a:p>
          <a:p>
            <a:r>
              <a:rPr lang="en-US" dirty="0" smtClean="0"/>
              <a:t>However, in big years, it can be. In those years, it’s a negative storage term</a:t>
            </a:r>
          </a:p>
        </p:txBody>
      </p:sp>
    </p:spTree>
    <p:extLst>
      <p:ext uri="{BB962C8B-B14F-4D97-AF65-F5344CB8AC3E}">
        <p14:creationId xmlns:p14="http://schemas.microsoft.com/office/powerpoint/2010/main" val="5759459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term: Glaciers</a:t>
            </a:r>
            <a:endParaRPr lang="en-US" dirty="0"/>
          </a:p>
        </p:txBody>
      </p:sp>
      <p:sp>
        <p:nvSpPr>
          <p:cNvPr id="3" name="Content Placeholder 2"/>
          <p:cNvSpPr>
            <a:spLocks noGrp="1"/>
          </p:cNvSpPr>
          <p:nvPr>
            <p:ph idx="1"/>
          </p:nvPr>
        </p:nvSpPr>
        <p:spPr/>
        <p:txBody>
          <a:bodyPr/>
          <a:lstStyle/>
          <a:p>
            <a:r>
              <a:rPr lang="en-US" dirty="0" smtClean="0"/>
              <a:t>Glacier ice is fossil (old) water in storage.</a:t>
            </a:r>
          </a:p>
          <a:p>
            <a:r>
              <a:rPr lang="en-US" dirty="0" smtClean="0"/>
              <a:t>Some glacier ice melts every year. That’s normal.</a:t>
            </a:r>
          </a:p>
          <a:p>
            <a:r>
              <a:rPr lang="en-US" dirty="0" smtClean="0"/>
              <a:t>In general, the melted glacial ice is replaced with new snow high in the basin.</a:t>
            </a:r>
            <a:r>
              <a:rPr lang="en-US" dirty="0"/>
              <a:t> </a:t>
            </a:r>
            <a:r>
              <a:rPr lang="en-US" dirty="0" smtClean="0"/>
              <a:t>There is no change in the storage term.</a:t>
            </a:r>
          </a:p>
          <a:p>
            <a:r>
              <a:rPr lang="en-US" dirty="0" smtClean="0"/>
              <a:t>If there is drought, or a low snow year, there will be more ice melt than replaced by snow, and we have a positive storage term.</a:t>
            </a:r>
          </a:p>
        </p:txBody>
      </p:sp>
    </p:spTree>
    <p:extLst>
      <p:ext uri="{BB962C8B-B14F-4D97-AF65-F5344CB8AC3E}">
        <p14:creationId xmlns:p14="http://schemas.microsoft.com/office/powerpoint/2010/main" val="36568109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5486400" y="685800"/>
            <a:ext cx="4114800" cy="1066800"/>
          </a:xfrm>
        </p:spPr>
        <p:txBody>
          <a:bodyPr/>
          <a:lstStyle/>
          <a:p>
            <a:pPr eaLnBrk="1" hangingPunct="1"/>
            <a:r>
              <a:rPr lang="en-US">
                <a:latin typeface="Arial" charset="0"/>
                <a:ea typeface="ＭＳ Ｐゴシック" charset="0"/>
                <a:cs typeface="ＭＳ Ｐゴシック" charset="0"/>
              </a:rPr>
              <a:t>Measuring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snowfall</a:t>
            </a:r>
          </a:p>
        </p:txBody>
      </p:sp>
      <p:pic>
        <p:nvPicPr>
          <p:cNvPr id="15362" name="Picture 3" descr="sno-surv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5256213" cy="679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4"/>
          <p:cNvSpPr txBox="1">
            <a:spLocks noChangeArrowheads="1"/>
          </p:cNvSpPr>
          <p:nvPr/>
        </p:nvSpPr>
        <p:spPr bwMode="auto">
          <a:xfrm>
            <a:off x="5851525" y="5534025"/>
            <a:ext cx="30305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Courtesy Gene Rose</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4335690" y="6277680"/>
            <a:ext cx="2446110" cy="461665"/>
          </a:xfrm>
          <a:prstGeom prst="rect">
            <a:avLst/>
          </a:prstGeom>
          <a:solidFill>
            <a:schemeClr val="bg1"/>
          </a:solidFill>
        </p:spPr>
        <p:txBody>
          <a:bodyPr wrap="square" rtlCol="0">
            <a:spAutoFit/>
          </a:bodyPr>
          <a:lstStyle/>
          <a:p>
            <a:r>
              <a:rPr lang="en-US" sz="2400" dirty="0" smtClean="0">
                <a:solidFill>
                  <a:srgbClr val="000000"/>
                </a:solidFill>
              </a:rPr>
              <a:t>5% increase</a:t>
            </a:r>
            <a:endParaRPr lang="en-US" sz="2400" dirty="0">
              <a:solidFill>
                <a:srgbClr val="000000"/>
              </a:solidFill>
            </a:endParaRPr>
          </a:p>
        </p:txBody>
      </p:sp>
    </p:spTree>
    <p:extLst>
      <p:ext uri="{BB962C8B-B14F-4D97-AF65-F5344CB8AC3E}">
        <p14:creationId xmlns:p14="http://schemas.microsoft.com/office/powerpoint/2010/main" val="27314661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Intro to hydrology</a:t>
            </a:r>
          </a:p>
          <a:p>
            <a:pPr lvl="1"/>
            <a:r>
              <a:rPr lang="en-US" dirty="0" smtClean="0"/>
              <a:t>Hydrologic cycle</a:t>
            </a:r>
          </a:p>
          <a:p>
            <a:pPr lvl="1"/>
            <a:r>
              <a:rPr lang="en-US" dirty="0" smtClean="0"/>
              <a:t>Continuity equation</a:t>
            </a:r>
          </a:p>
          <a:p>
            <a:pPr lvl="1"/>
            <a:r>
              <a:rPr lang="en-US" dirty="0" smtClean="0"/>
              <a:t>Hydrologic equation</a:t>
            </a:r>
          </a:p>
          <a:p>
            <a:r>
              <a:rPr lang="en-US" dirty="0" smtClean="0"/>
              <a:t>Measuring snow</a:t>
            </a:r>
          </a:p>
          <a:p>
            <a:r>
              <a:rPr lang="en-US" dirty="0" smtClean="0"/>
              <a:t>Hydrograph</a:t>
            </a:r>
          </a:p>
          <a:p>
            <a:r>
              <a:rPr lang="en-US" dirty="0" smtClean="0"/>
              <a:t>Mountains as water towers</a:t>
            </a:r>
          </a:p>
          <a:p>
            <a:r>
              <a:rPr lang="en-US" dirty="0" smtClean="0"/>
              <a:t>Snow/ice melt models</a:t>
            </a:r>
          </a:p>
          <a:p>
            <a:r>
              <a:rPr lang="en-US" dirty="0" smtClean="0"/>
              <a:t>Climate change</a:t>
            </a:r>
          </a:p>
        </p:txBody>
      </p:sp>
    </p:spTree>
    <p:extLst>
      <p:ext uri="{BB962C8B-B14F-4D97-AF65-F5344CB8AC3E}">
        <p14:creationId xmlns:p14="http://schemas.microsoft.com/office/powerpoint/2010/main" val="22411478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Standard rain gauge</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057400"/>
            <a:ext cx="5973763" cy="448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Undercatch of snow by precip gauges</a:t>
            </a:r>
          </a:p>
        </p:txBody>
      </p:sp>
      <p:pic>
        <p:nvPicPr>
          <p:cNvPr id="26626" name="Picture 3" descr="regression_color"/>
          <p:cNvPicPr>
            <a:picLocks noChangeAspect="1" noChangeArrowheads="1"/>
          </p:cNvPicPr>
          <p:nvPr/>
        </p:nvPicPr>
        <p:blipFill>
          <a:blip r:embed="rId3">
            <a:extLst>
              <a:ext uri="{28A0092B-C50C-407E-A947-70E740481C1C}">
                <a14:useLocalDpi xmlns:a14="http://schemas.microsoft.com/office/drawing/2010/main" val="0"/>
              </a:ext>
            </a:extLst>
          </a:blip>
          <a:srcRect l="6891" t="7626" r="4385" b="40918"/>
          <a:stretch>
            <a:fillRect/>
          </a:stretch>
        </p:blipFill>
        <p:spPr bwMode="auto">
          <a:xfrm>
            <a:off x="1295400" y="1885950"/>
            <a:ext cx="6627813"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6627" name="Rectangle 4"/>
          <p:cNvSpPr>
            <a:spLocks noChangeArrowheads="1"/>
          </p:cNvSpPr>
          <p:nvPr/>
        </p:nvSpPr>
        <p:spPr bwMode="auto">
          <a:xfrm>
            <a:off x="5791200" y="4953000"/>
            <a:ext cx="3132138"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sz="1800"/>
              <a:t>Adam and Lettenmaier, 2002</a:t>
            </a:r>
            <a:endParaRPr lang="en-US" sz="1800">
              <a:solidFill>
                <a:srgbClr val="FFFFCC"/>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More snow than the gauge can handle</a:t>
            </a: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3467100"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459" name="Text Box 4"/>
          <p:cNvSpPr txBox="1">
            <a:spLocks noChangeArrowheads="1"/>
          </p:cNvSpPr>
          <p:nvPr/>
        </p:nvSpPr>
        <p:spPr bwMode="auto">
          <a:xfrm>
            <a:off x="4403725" y="2028825"/>
            <a:ext cx="440372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Niwot Ridge; 1995 snow storm</a:t>
            </a:r>
          </a:p>
          <a:p>
            <a:r>
              <a:rPr lang="en-US"/>
              <a:t>Wet, heavy snowfall where</a:t>
            </a:r>
          </a:p>
          <a:p>
            <a:r>
              <a:rPr lang="en-US"/>
              <a:t> accumulation was deeper than</a:t>
            </a:r>
          </a:p>
          <a:p>
            <a:r>
              <a:rPr lang="en-US"/>
              <a:t> the gauge was high</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Br</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384175"/>
            <a:ext cx="8128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2"/>
          <p:cNvSpPr txBox="1">
            <a:spLocks noChangeArrowheads="1"/>
          </p:cNvSpPr>
          <p:nvPr/>
        </p:nvSpPr>
        <p:spPr bwMode="auto">
          <a:xfrm>
            <a:off x="838200" y="5867400"/>
            <a:ext cx="53340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Bridging at orifice leads to undercatch</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Snowpits</a:t>
            </a:r>
          </a:p>
        </p:txBody>
      </p:sp>
      <p:sp>
        <p:nvSpPr>
          <p:cNvPr id="70658" name="Rectangle 4"/>
          <p:cNvSpPr>
            <a:spLocks noGrp="1" noChangeArrowheads="1"/>
          </p:cNvSpPr>
          <p:nvPr>
            <p:ph type="body" sz="half" idx="2"/>
          </p:nvPr>
        </p:nvSpPr>
        <p:spPr/>
        <p:txBody>
          <a:bodyPr/>
          <a:lstStyle/>
          <a:p>
            <a:pPr eaLnBrk="1" hangingPunct="1"/>
            <a:r>
              <a:rPr lang="en-US" sz="2800">
                <a:latin typeface="Arial" charset="0"/>
                <a:ea typeface="ＭＳ Ｐゴシック" charset="0"/>
                <a:cs typeface="ＭＳ Ｐゴシック" charset="0"/>
              </a:rPr>
              <a:t>Most accurate measurement of snow depth, density, and SWE.</a:t>
            </a:r>
          </a:p>
          <a:p>
            <a:pPr eaLnBrk="1" hangingPunct="1"/>
            <a:r>
              <a:rPr lang="en-US" sz="2800">
                <a:latin typeface="Arial" charset="0"/>
                <a:ea typeface="ＭＳ Ｐゴシック" charset="0"/>
                <a:cs typeface="ＭＳ Ｐゴシック" charset="0"/>
              </a:rPr>
              <a:t>Obviously time-consuming.</a:t>
            </a:r>
          </a:p>
        </p:txBody>
      </p:sp>
      <p:pic>
        <p:nvPicPr>
          <p:cNvPr id="72710" name="Picture 6"/>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0" y="2297113"/>
            <a:ext cx="4495800" cy="3021012"/>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txBox="1">
            <a:spLocks/>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solidFill>
                  <a:schemeClr val="tx2"/>
                </a:solidFill>
              </a:rPr>
              <a:t>Snow density: Sipre sampler</a:t>
            </a:r>
          </a:p>
        </p:txBody>
      </p:sp>
      <p:pic>
        <p:nvPicPr>
          <p:cNvPr id="7270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2125663"/>
            <a:ext cx="508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txBox="1">
            <a:spLocks/>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solidFill>
                  <a:schemeClr val="tx2"/>
                </a:solidFill>
              </a:rPr>
              <a:t>Snow density: Kelly cutter</a:t>
            </a:r>
          </a:p>
        </p:txBody>
      </p:sp>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6088" y="1963738"/>
            <a:ext cx="599281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Snow Courses</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524000"/>
            <a:ext cx="37338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762000" y="533400"/>
            <a:ext cx="7772400" cy="1143000"/>
          </a:xfrm>
        </p:spPr>
        <p:txBody>
          <a:bodyPr/>
          <a:lstStyle/>
          <a:p>
            <a:pPr eaLnBrk="1" hangingPunct="1"/>
            <a:r>
              <a:rPr lang="en-US">
                <a:latin typeface="Arial" charset="0"/>
                <a:ea typeface="ＭＳ Ｐゴシック" charset="0"/>
                <a:cs typeface="ＭＳ Ｐゴシック" charset="0"/>
              </a:rPr>
              <a:t> Federal or Mt. Rose snow sampler. </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330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289175"/>
            <a:ext cx="3194050" cy="456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676400"/>
            <a:ext cx="3122613"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4572000" y="381000"/>
            <a:ext cx="4572000" cy="1143000"/>
          </a:xfrm>
        </p:spPr>
        <p:txBody>
          <a:bodyPr/>
          <a:lstStyle/>
          <a:p>
            <a:pPr algn="l" eaLnBrk="1" hangingPunct="1"/>
            <a:r>
              <a:rPr lang="en-US">
                <a:latin typeface="Arial" charset="0"/>
                <a:ea typeface="ＭＳ Ｐゴシック" charset="0"/>
                <a:cs typeface="ＭＳ Ｐゴシック" charset="0"/>
              </a:rPr>
              <a:t>Federal sampler</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 in action</a:t>
            </a:r>
          </a:p>
        </p:txBody>
      </p:sp>
      <p:pic>
        <p:nvPicPr>
          <p:cNvPr id="6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329113" cy="648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762000" y="0"/>
            <a:ext cx="7772400" cy="1143000"/>
          </a:xfrm>
        </p:spPr>
        <p:txBody>
          <a:bodyPr/>
          <a:lstStyle/>
          <a:p>
            <a:pPr eaLnBrk="1" hangingPunct="1"/>
            <a:r>
              <a:rPr lang="en-US">
                <a:latin typeface="Arial" charset="0"/>
                <a:ea typeface="ＭＳ Ｐゴシック" charset="0"/>
                <a:cs typeface="ＭＳ Ｐゴシック" charset="0"/>
              </a:rPr>
              <a:t>SnoTel Site</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46101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0899" name="Text Box 4"/>
          <p:cNvSpPr txBox="1">
            <a:spLocks noChangeArrowheads="1"/>
          </p:cNvSpPr>
          <p:nvPr/>
        </p:nvSpPr>
        <p:spPr bwMode="auto">
          <a:xfrm>
            <a:off x="5318125" y="1628775"/>
            <a:ext cx="4137025" cy="447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t>Measures only SWE</a:t>
            </a:r>
          </a:p>
          <a:p>
            <a:r>
              <a:rPr lang="en-US" sz="3200"/>
              <a:t>-no density</a:t>
            </a:r>
          </a:p>
          <a:p>
            <a:r>
              <a:rPr lang="en-US" sz="3200"/>
              <a:t>-no depth</a:t>
            </a:r>
          </a:p>
          <a:p>
            <a:r>
              <a:rPr lang="en-US" sz="3200"/>
              <a:t>Manometer measures</a:t>
            </a:r>
          </a:p>
          <a:p>
            <a:r>
              <a:rPr lang="en-US" sz="3200"/>
              <a:t> pressure</a:t>
            </a:r>
          </a:p>
          <a:p>
            <a:endParaRPr lang="en-US" sz="3200"/>
          </a:p>
          <a:p>
            <a:r>
              <a:rPr lang="en-US" sz="3200"/>
              <a:t>Manual calibration</a:t>
            </a:r>
          </a:p>
          <a:p>
            <a:r>
              <a:rPr lang="en-US" sz="3200"/>
              <a:t> with Mt Rose</a:t>
            </a:r>
          </a:p>
          <a:p>
            <a:r>
              <a:rPr lang="en-US" sz="3200"/>
              <a:t> sampler</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4953000" y="152400"/>
            <a:ext cx="4191000" cy="1066800"/>
          </a:xfrm>
        </p:spPr>
        <p:txBody>
          <a:bodyPr/>
          <a:lstStyle/>
          <a:p>
            <a:pPr eaLnBrk="1" hangingPunct="1"/>
            <a:r>
              <a:rPr lang="en-US" sz="3200">
                <a:solidFill>
                  <a:schemeClr val="tx1"/>
                </a:solidFill>
                <a:latin typeface="Arial" charset="0"/>
                <a:ea typeface="ＭＳ Ｐゴシック" charset="0"/>
                <a:cs typeface="ＭＳ Ｐゴシック" charset="0"/>
              </a:rPr>
              <a:t>Enhanced SnoTel</a:t>
            </a:r>
            <a:br>
              <a:rPr lang="en-US" sz="3200">
                <a:solidFill>
                  <a:schemeClr val="tx1"/>
                </a:solidFill>
                <a:latin typeface="Arial" charset="0"/>
                <a:ea typeface="ＭＳ Ｐゴシック" charset="0"/>
                <a:cs typeface="ＭＳ Ｐゴシック" charset="0"/>
              </a:rPr>
            </a:br>
            <a:r>
              <a:rPr lang="en-US" sz="3200">
                <a:solidFill>
                  <a:schemeClr val="tx1"/>
                </a:solidFill>
                <a:latin typeface="Arial" charset="0"/>
                <a:ea typeface="ＭＳ Ｐゴシック" charset="0"/>
                <a:cs typeface="ＭＳ Ｐゴシック" charset="0"/>
              </a:rPr>
              <a:t>Site</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947" name="Text Box 4"/>
          <p:cNvSpPr txBox="1">
            <a:spLocks noChangeArrowheads="1"/>
          </p:cNvSpPr>
          <p:nvPr/>
        </p:nvSpPr>
        <p:spPr bwMode="auto">
          <a:xfrm>
            <a:off x="5943600" y="1981200"/>
            <a:ext cx="184150" cy="94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3200"/>
          </a:p>
          <a:p>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Meteor Burst telemetry</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981200"/>
            <a:ext cx="6858000" cy="464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p:txBody>
          <a:bodyPr/>
          <a:lstStyle/>
          <a:p>
            <a:pPr eaLnBrk="1" hangingPunct="1"/>
            <a:endParaRPr lang="en-US">
              <a:latin typeface="Arial" charset="0"/>
              <a:ea typeface="ＭＳ Ｐゴシック" charset="0"/>
              <a:cs typeface="ＭＳ Ｐゴシック" charset="0"/>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775"/>
            <a:ext cx="8763000" cy="649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LIDAR</a:t>
            </a:r>
          </a:p>
        </p:txBody>
      </p:sp>
      <p:sp>
        <p:nvSpPr>
          <p:cNvPr id="109570" name="Content Placeholder 2"/>
          <p:cNvSpPr>
            <a:spLocks noGrp="1"/>
          </p:cNvSpPr>
          <p:nvPr>
            <p:ph idx="1"/>
          </p:nvPr>
        </p:nvSpPr>
        <p:spPr/>
        <p:txBody>
          <a:bodyPr/>
          <a:lstStyle/>
          <a:p>
            <a:pPr eaLnBrk="1" hangingPunct="1"/>
            <a:r>
              <a:rPr lang="en-US" b="1">
                <a:latin typeface="Arial" charset="0"/>
                <a:ea typeface="ＭＳ Ｐゴシック" charset="0"/>
                <a:cs typeface="ＭＳ Ｐゴシック" charset="0"/>
              </a:rPr>
              <a:t>LIDAR</a:t>
            </a:r>
            <a:r>
              <a:rPr lang="en-US">
                <a:latin typeface="Arial" charset="0"/>
                <a:ea typeface="ＭＳ Ｐゴシック" charset="0"/>
                <a:cs typeface="ＭＳ Ｐゴシック" charset="0"/>
              </a:rPr>
              <a:t> (</a:t>
            </a:r>
            <a:r>
              <a:rPr lang="en-US" b="1">
                <a:latin typeface="Arial" charset="0"/>
                <a:ea typeface="ＭＳ Ｐゴシック" charset="0"/>
                <a:cs typeface="ＭＳ Ｐゴシック" charset="0"/>
              </a:rPr>
              <a:t>Li</a:t>
            </a:r>
            <a:r>
              <a:rPr lang="en-US">
                <a:latin typeface="Arial" charset="0"/>
                <a:ea typeface="ＭＳ Ｐゴシック" charset="0"/>
                <a:cs typeface="ＭＳ Ｐゴシック" charset="0"/>
              </a:rPr>
              <a:t>ght </a:t>
            </a:r>
            <a:r>
              <a:rPr lang="en-US" b="1">
                <a:latin typeface="Arial" charset="0"/>
                <a:ea typeface="ＭＳ Ｐゴシック" charset="0"/>
                <a:cs typeface="ＭＳ Ｐゴシック" charset="0"/>
              </a:rPr>
              <a:t>D</a:t>
            </a:r>
            <a:r>
              <a:rPr lang="en-US">
                <a:latin typeface="Arial" charset="0"/>
                <a:ea typeface="ＭＳ Ｐゴシック" charset="0"/>
                <a:cs typeface="ＭＳ Ｐゴシック" charset="0"/>
              </a:rPr>
              <a:t>etection </a:t>
            </a:r>
            <a:r>
              <a:rPr lang="en-US" b="1">
                <a:latin typeface="Arial" charset="0"/>
                <a:ea typeface="ＭＳ Ｐゴシック" charset="0"/>
                <a:cs typeface="ＭＳ Ｐゴシック" charset="0"/>
              </a:rPr>
              <a:t>a</a:t>
            </a:r>
            <a:r>
              <a:rPr lang="en-US">
                <a:latin typeface="Arial" charset="0"/>
                <a:ea typeface="ＭＳ Ｐゴシック" charset="0"/>
                <a:cs typeface="ＭＳ Ｐゴシック" charset="0"/>
              </a:rPr>
              <a:t>nd </a:t>
            </a:r>
            <a:r>
              <a:rPr lang="en-US" b="1">
                <a:latin typeface="Arial" charset="0"/>
                <a:ea typeface="ＭＳ Ｐゴシック" charset="0"/>
                <a:cs typeface="ＭＳ Ｐゴシック" charset="0"/>
              </a:rPr>
              <a:t>R</a:t>
            </a:r>
            <a:r>
              <a:rPr lang="en-US">
                <a:latin typeface="Arial" charset="0"/>
                <a:ea typeface="ＭＳ Ｐゴシック" charset="0"/>
                <a:cs typeface="ＭＳ Ｐゴシック" charset="0"/>
              </a:rPr>
              <a:t>anging) is an optical remote sensing technology that measures properties of scattered light to find range and/or other information of a distant target. </a:t>
            </a:r>
          </a:p>
          <a:p>
            <a:pPr eaLnBrk="1" hangingPunct="1"/>
            <a:r>
              <a:rPr lang="en-US">
                <a:latin typeface="Arial" charset="0"/>
                <a:ea typeface="ＭＳ Ｐゴシック" charset="0"/>
                <a:cs typeface="ＭＳ Ｐゴシック" charset="0"/>
              </a:rPr>
              <a:t>The prevalent method to determine distance to an object or surface is to use </a:t>
            </a:r>
            <a:r>
              <a:rPr lang="en-US">
                <a:latin typeface="Arial" charset="0"/>
                <a:ea typeface="ＭＳ Ｐゴシック" charset="0"/>
                <a:cs typeface="ＭＳ Ｐゴシック" charset="0"/>
                <a:hlinkClick r:id="rId2" tooltip="A laser is a device that emits light through a process called stimulated emission."/>
              </a:rPr>
              <a:t>laser</a:t>
            </a:r>
            <a:r>
              <a:rPr lang="en-US">
                <a:latin typeface="Arial" charset="0"/>
                <a:ea typeface="ＭＳ Ｐゴシック" charset="0"/>
                <a:cs typeface="ＭＳ Ｐゴシック" charset="0"/>
              </a:rPr>
              <a:t> pulses. </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descr="LidarLecture36_Page_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6172200"/>
            <a:ext cx="5302378" cy="400110"/>
          </a:xfrm>
          <a:prstGeom prst="rect">
            <a:avLst/>
          </a:prstGeom>
          <a:noFill/>
        </p:spPr>
        <p:txBody>
          <a:bodyPr wrap="none" rtlCol="0">
            <a:spAutoFit/>
          </a:bodyPr>
          <a:lstStyle/>
          <a:p>
            <a:pPr algn="l"/>
            <a:r>
              <a:rPr lang="en-US" sz="2000" dirty="0" smtClean="0">
                <a:solidFill>
                  <a:srgbClr val="000000"/>
                </a:solidFill>
              </a:rPr>
              <a:t>Accuracy 10-20 </a:t>
            </a:r>
            <a:r>
              <a:rPr lang="en-US" sz="2000" dirty="0" err="1" smtClean="0">
                <a:solidFill>
                  <a:srgbClr val="000000"/>
                </a:solidFill>
              </a:rPr>
              <a:t>cms</a:t>
            </a:r>
            <a:r>
              <a:rPr lang="en-US" sz="2000" dirty="0" smtClean="0">
                <a:solidFill>
                  <a:srgbClr val="000000"/>
                </a:solidFill>
              </a:rPr>
              <a:t> in all three directions</a:t>
            </a:r>
            <a:endParaRPr lang="en-US" sz="20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3" descr="GLV_snowdrifts_20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9900"/>
            <a:ext cx="91440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itle 4"/>
          <p:cNvSpPr>
            <a:spLocks noGrp="1"/>
          </p:cNvSpPr>
          <p:nvPr>
            <p:ph type="title"/>
          </p:nvPr>
        </p:nvSpPr>
        <p:spPr/>
        <p:txBody>
          <a:bodyPr/>
          <a:lstStyle/>
          <a:p>
            <a:pPr eaLnBrk="1" hangingPunct="1"/>
            <a:r>
              <a:rPr lang="en-US">
                <a:latin typeface="Arial" charset="0"/>
                <a:ea typeface="ＭＳ Ｐゴシック" charset="0"/>
                <a:cs typeface="ＭＳ Ｐゴシック" charset="0"/>
              </a:rPr>
              <a:t>NWT LIDAR snow depth</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GPS</a:t>
            </a:r>
          </a:p>
        </p:txBody>
      </p:sp>
      <p:sp>
        <p:nvSpPr>
          <p:cNvPr id="118786" name="Rectangle 3"/>
          <p:cNvSpPr>
            <a:spLocks noGrp="1" noChangeArrowheads="1"/>
          </p:cNvSpPr>
          <p:nvPr>
            <p:ph type="body" idx="1"/>
          </p:nvPr>
        </p:nvSpPr>
        <p:spPr/>
        <p:txBody>
          <a:bodyPr/>
          <a:lstStyle/>
          <a:p>
            <a:pPr eaLnBrk="1" hangingPunct="1"/>
            <a:r>
              <a:rPr lang="en-US">
                <a:latin typeface="Arial" charset="0"/>
                <a:ea typeface="ＭＳ Ｐゴシック" charset="0"/>
                <a:cs typeface="ＭＳ Ｐゴシック" charset="0"/>
              </a:rPr>
              <a:t>Use the backscatter from a GPS antenna to measure changes in snow depth over time</a:t>
            </a:r>
          </a:p>
          <a:p>
            <a:pPr eaLnBrk="1" hangingPunct="1"/>
            <a:r>
              <a:rPr lang="en-US">
                <a:latin typeface="Arial" charset="0"/>
                <a:ea typeface="ＭＳ Ｐゴシック" charset="0"/>
                <a:cs typeface="ＭＳ Ｐゴシック" charset="0"/>
              </a:rPr>
              <a:t>Larson et al. 2009 example</a:t>
            </a:r>
          </a:p>
          <a:p>
            <a:pPr eaLnBrk="1" hangingPunct="1"/>
            <a:r>
              <a:rPr lang="en-US">
                <a:latin typeface="Arial" charset="0"/>
                <a:ea typeface="ＭＳ Ｐゴシック" charset="0"/>
                <a:cs typeface="ＭＳ Ｐゴシック" charset="0"/>
              </a:rPr>
              <a:t>Gutmann et al. 2011 example</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4" descr="GPS_Snow_Summary_Page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0"/>
            <a:ext cx="887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74100" cy="381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882" name="Rectangle 4"/>
          <p:cNvSpPr>
            <a:spLocks noChangeArrowheads="1"/>
          </p:cNvSpPr>
          <p:nvPr/>
        </p:nvSpPr>
        <p:spPr bwMode="auto">
          <a:xfrm>
            <a:off x="-46300" y="4337050"/>
            <a:ext cx="9331851"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dirty="0">
                <a:solidFill>
                  <a:srgbClr val="000000"/>
                </a:solidFill>
                <a:latin typeface="Calibri" charset="0"/>
              </a:rPr>
              <a:t>Snow depth derived from GPS (red squares), the three SR50 sonic snow depth sensors</a:t>
            </a:r>
          </a:p>
          <a:p>
            <a:r>
              <a:rPr lang="en-US" sz="1800" dirty="0">
                <a:solidFill>
                  <a:srgbClr val="000000"/>
                </a:solidFill>
                <a:latin typeface="Calibri" charset="0"/>
              </a:rPr>
              <a:t>(blue lines) and field measurements (black diamonds). Bars on field observations are one</a:t>
            </a:r>
          </a:p>
          <a:p>
            <a:r>
              <a:rPr lang="en-US" sz="1800" dirty="0">
                <a:solidFill>
                  <a:srgbClr val="000000"/>
                </a:solidFill>
                <a:latin typeface="Calibri" charset="0"/>
              </a:rPr>
              <a:t>standard deviation. GPS snow depth estimates during the first storm (day of year 85.5-86.5) are</a:t>
            </a:r>
          </a:p>
          <a:p>
            <a:r>
              <a:rPr lang="en-US" sz="1800" dirty="0">
                <a:solidFill>
                  <a:srgbClr val="000000"/>
                </a:solidFill>
                <a:latin typeface="Calibri" charset="0"/>
              </a:rPr>
              <a:t>not shown (gray region) because the SNR data indicate that snow was on top of the antenna</a:t>
            </a:r>
          </a:p>
        </p:txBody>
      </p:sp>
      <p:sp>
        <p:nvSpPr>
          <p:cNvPr id="122883" name="Text Box 5"/>
          <p:cNvSpPr txBox="1">
            <a:spLocks noChangeArrowheads="1"/>
          </p:cNvSpPr>
          <p:nvPr/>
        </p:nvSpPr>
        <p:spPr bwMode="auto">
          <a:xfrm>
            <a:off x="366713" y="5865813"/>
            <a:ext cx="2078037"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Larson et al. 2009.</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Water fluxes</a:t>
            </a:r>
            <a:endParaRPr lang="en-US" dirty="0"/>
          </a:p>
        </p:txBody>
      </p:sp>
      <p:pic>
        <p:nvPicPr>
          <p:cNvPr id="4" name="Picture 4" descr="watercycl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435" y="1676400"/>
            <a:ext cx="7263951" cy="506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223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ctrTitle"/>
          </p:nvPr>
        </p:nvSpPr>
        <p:spPr/>
        <p:txBody>
          <a:bodyPr/>
          <a:lstStyle/>
          <a:p>
            <a:pPr eaLnBrk="1" hangingPunct="1"/>
            <a:r>
              <a:rPr lang="en-US">
                <a:latin typeface="Arial" charset="0"/>
                <a:ea typeface="ＭＳ Ｐゴシック" charset="0"/>
                <a:cs typeface="ＭＳ Ｐゴシック" charset="0"/>
              </a:rPr>
              <a:t>GPS home site</a:t>
            </a:r>
          </a:p>
        </p:txBody>
      </p:sp>
      <p:sp>
        <p:nvSpPr>
          <p:cNvPr id="131074" name="Subtitle 2"/>
          <p:cNvSpPr>
            <a:spLocks noGrp="1"/>
          </p:cNvSpPr>
          <p:nvPr>
            <p:ph type="subTitle" idx="1"/>
          </p:nvPr>
        </p:nvSpPr>
        <p:spPr/>
        <p:txBody>
          <a:bodyPr/>
          <a:lstStyle/>
          <a:p>
            <a:pPr eaLnBrk="1" hangingPunct="1"/>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xenon.colorado.edu</a:t>
            </a:r>
            <a:r>
              <a:rPr lang="en-US" dirty="0">
                <a:latin typeface="Arial" charset="0"/>
                <a:ea typeface="ＭＳ Ｐゴシック" charset="0"/>
                <a:cs typeface="ＭＳ Ｐゴシック" charset="0"/>
              </a:rPr>
              <a:t>/portal</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a:latin typeface="Calibri" charset="0"/>
              </a:rPr>
              <a:t>Stream flow</a:t>
            </a:r>
          </a:p>
        </p:txBody>
      </p:sp>
      <p:sp>
        <p:nvSpPr>
          <p:cNvPr id="3" name="Content Placeholder 2"/>
          <p:cNvSpPr>
            <a:spLocks noGrp="1"/>
          </p:cNvSpPr>
          <p:nvPr>
            <p:ph idx="1"/>
          </p:nvPr>
        </p:nvSpPr>
        <p:spPr/>
        <p:txBody>
          <a:bodyPr>
            <a:normAutofit fontScale="92500"/>
          </a:bodyPr>
          <a:lstStyle/>
          <a:p>
            <a:pPr>
              <a:defRPr/>
            </a:pPr>
            <a:r>
              <a:rPr lang="en-US" dirty="0" smtClean="0"/>
              <a:t>Stream flow is a fundamental property that affects channel shape and the diversity of stream habitats, the flux of nutrients and pollutants, and the frequency and severity of floods. </a:t>
            </a:r>
          </a:p>
          <a:p>
            <a:pPr>
              <a:defRPr/>
            </a:pPr>
            <a:r>
              <a:rPr lang="en-US" dirty="0" smtClean="0"/>
              <a:t>Stream flow is controlled by such watershed variables as size, topography, geology, land use and presence of wetlands, as well as climatic variables such as rainfall, snow cover and temperature.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a:latin typeface="Calibri" charset="0"/>
              </a:rPr>
              <a:t>Unit hydrograph</a:t>
            </a:r>
          </a:p>
        </p:txBody>
      </p:sp>
      <p:pic>
        <p:nvPicPr>
          <p:cNvPr id="563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25550"/>
            <a:ext cx="8177212" cy="552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Box 4"/>
          <p:cNvSpPr txBox="1">
            <a:spLocks noChangeArrowheads="1"/>
          </p:cNvSpPr>
          <p:nvPr/>
        </p:nvSpPr>
        <p:spPr bwMode="auto">
          <a:xfrm>
            <a:off x="802594" y="6408738"/>
            <a:ext cx="80896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rgbClr val="FFCC00"/>
                </a:solidFill>
                <a:latin typeface="Arial" charset="0"/>
                <a:ea typeface="ＭＳ Ｐゴシック" charset="0"/>
                <a:cs typeface="ＭＳ Ｐゴシック" charset="0"/>
              </a:defRPr>
            </a:lvl1pPr>
            <a:lvl2pPr marL="742950" indent="-285750" eaLnBrk="0" hangingPunct="0">
              <a:defRPr sz="1600" b="1">
                <a:solidFill>
                  <a:srgbClr val="FFCC00"/>
                </a:solidFill>
                <a:latin typeface="Arial" charset="0"/>
                <a:ea typeface="ＭＳ Ｐゴシック" charset="0"/>
              </a:defRPr>
            </a:lvl2pPr>
            <a:lvl3pPr marL="1143000" indent="-228600" eaLnBrk="0" hangingPunct="0">
              <a:defRPr sz="1600" b="1">
                <a:solidFill>
                  <a:srgbClr val="FFCC00"/>
                </a:solidFill>
                <a:latin typeface="Arial" charset="0"/>
                <a:ea typeface="ＭＳ Ｐゴシック" charset="0"/>
              </a:defRPr>
            </a:lvl3pPr>
            <a:lvl4pPr marL="1600200" indent="-228600" eaLnBrk="0" hangingPunct="0">
              <a:defRPr sz="1600" b="1">
                <a:solidFill>
                  <a:srgbClr val="FFCC00"/>
                </a:solidFill>
                <a:latin typeface="Arial" charset="0"/>
                <a:ea typeface="ＭＳ Ｐゴシック" charset="0"/>
              </a:defRPr>
            </a:lvl4pPr>
            <a:lvl5pPr marL="2057400" indent="-228600" eaLnBrk="0" hangingPunct="0">
              <a:defRPr sz="1600" b="1">
                <a:solidFill>
                  <a:srgbClr val="FFCC00"/>
                </a:solidFill>
                <a:latin typeface="Arial" charset="0"/>
                <a:ea typeface="ＭＳ Ｐゴシック" charset="0"/>
              </a:defRPr>
            </a:lvl5pPr>
            <a:lvl6pPr marL="2514600" indent="-228600" algn="ctr" eaLnBrk="0" fontAlgn="base" hangingPunct="0">
              <a:spcBef>
                <a:spcPct val="0"/>
              </a:spcBef>
              <a:spcAft>
                <a:spcPct val="0"/>
              </a:spcAft>
              <a:defRPr sz="1600" b="1">
                <a:solidFill>
                  <a:srgbClr val="FFCC00"/>
                </a:solidFill>
                <a:latin typeface="Arial" charset="0"/>
                <a:ea typeface="ＭＳ Ｐゴシック" charset="0"/>
              </a:defRPr>
            </a:lvl6pPr>
            <a:lvl7pPr marL="2971800" indent="-228600" algn="ctr" eaLnBrk="0" fontAlgn="base" hangingPunct="0">
              <a:spcBef>
                <a:spcPct val="0"/>
              </a:spcBef>
              <a:spcAft>
                <a:spcPct val="0"/>
              </a:spcAft>
              <a:defRPr sz="1600" b="1">
                <a:solidFill>
                  <a:srgbClr val="FFCC00"/>
                </a:solidFill>
                <a:latin typeface="Arial" charset="0"/>
                <a:ea typeface="ＭＳ Ｐゴシック" charset="0"/>
              </a:defRPr>
            </a:lvl7pPr>
            <a:lvl8pPr marL="3429000" indent="-228600" algn="ctr" eaLnBrk="0" fontAlgn="base" hangingPunct="0">
              <a:spcBef>
                <a:spcPct val="0"/>
              </a:spcBef>
              <a:spcAft>
                <a:spcPct val="0"/>
              </a:spcAft>
              <a:defRPr sz="1600" b="1">
                <a:solidFill>
                  <a:srgbClr val="FFCC00"/>
                </a:solidFill>
                <a:latin typeface="Arial" charset="0"/>
                <a:ea typeface="ＭＳ Ｐゴシック" charset="0"/>
              </a:defRPr>
            </a:lvl8pPr>
            <a:lvl9pPr marL="3886200" indent="-228600" algn="ctr" eaLnBrk="0" fontAlgn="base" hangingPunct="0">
              <a:spcBef>
                <a:spcPct val="0"/>
              </a:spcBef>
              <a:spcAft>
                <a:spcPct val="0"/>
              </a:spcAft>
              <a:defRPr sz="1600" b="1">
                <a:solidFill>
                  <a:srgbClr val="FFCC00"/>
                </a:solidFill>
                <a:latin typeface="Arial" charset="0"/>
                <a:ea typeface="ＭＳ Ｐゴシック" charset="0"/>
              </a:defRPr>
            </a:lvl9pPr>
          </a:lstStyle>
          <a:p>
            <a:pPr eaLnBrk="1" hangingPunct="1"/>
            <a:r>
              <a:rPr lang="en-US" dirty="0">
                <a:solidFill>
                  <a:srgbClr val="000000"/>
                </a:solidFill>
              </a:rPr>
              <a:t>http://</a:t>
            </a:r>
            <a:r>
              <a:rPr lang="en-US" dirty="0" err="1">
                <a:solidFill>
                  <a:srgbClr val="000000"/>
                </a:solidFill>
              </a:rPr>
              <a:t>www.bbc.co.uk</a:t>
            </a:r>
            <a:r>
              <a:rPr lang="en-US" dirty="0">
                <a:solidFill>
                  <a:srgbClr val="000000"/>
                </a:solidFill>
              </a:rPr>
              <a:t>/</a:t>
            </a:r>
            <a:r>
              <a:rPr lang="en-US" dirty="0" err="1">
                <a:solidFill>
                  <a:srgbClr val="000000"/>
                </a:solidFill>
              </a:rPr>
              <a:t>bitesize</a:t>
            </a:r>
            <a:r>
              <a:rPr lang="en-US" dirty="0">
                <a:solidFill>
                  <a:srgbClr val="000000"/>
                </a:solidFill>
              </a:rPr>
              <a:t>/higher/geography/physical/hydrosphere/revision/1/</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a:latin typeface="Calibri" charset="0"/>
              </a:rPr>
              <a:t>Hortonian overland flow</a:t>
            </a:r>
          </a:p>
        </p:txBody>
      </p:sp>
      <p:pic>
        <p:nvPicPr>
          <p:cNvPr id="57346" name="Picture 4" descr="Hydrograph_quickf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184275"/>
            <a:ext cx="60452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endParaRPr lang="en-US">
              <a:latin typeface="Calibri" charset="0"/>
            </a:endParaRPr>
          </a:p>
        </p:txBody>
      </p:sp>
      <p:pic>
        <p:nvPicPr>
          <p:cNvPr id="58370" name="Picture 4" descr="McDonnell-20040123_Page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1113"/>
            <a:ext cx="9123363"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endParaRPr lang="en-US">
              <a:latin typeface="Calibri" charset="0"/>
            </a:endParaRPr>
          </a:p>
        </p:txBody>
      </p:sp>
      <p:pic>
        <p:nvPicPr>
          <p:cNvPr id="59394" name="Picture 3" descr="McDonnell-20040123_Page_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1113"/>
            <a:ext cx="9123363"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26"/>
          <p:cNvSpPr>
            <a:spLocks noGrp="1" noChangeArrowheads="1"/>
          </p:cNvSpPr>
          <p:nvPr>
            <p:ph type="title"/>
          </p:nvPr>
        </p:nvSpPr>
        <p:spPr/>
        <p:txBody>
          <a:bodyPr/>
          <a:lstStyle/>
          <a:p>
            <a:r>
              <a:rPr lang="en-US" sz="3600">
                <a:latin typeface="Times New Roman" charset="0"/>
              </a:rPr>
              <a:t>Snowmelt delivers water when we need it in the spring and summer</a:t>
            </a:r>
            <a:endParaRPr lang="en-US">
              <a:latin typeface="Times New Roman" charset="0"/>
            </a:endParaRPr>
          </a:p>
        </p:txBody>
      </p:sp>
      <p:graphicFrame>
        <p:nvGraphicFramePr>
          <p:cNvPr id="18434" name="Object 1027"/>
          <p:cNvGraphicFramePr>
            <a:graphicFrameLocks noChangeAspect="1"/>
          </p:cNvGraphicFramePr>
          <p:nvPr/>
        </p:nvGraphicFramePr>
        <p:xfrm>
          <a:off x="1143000" y="1600200"/>
          <a:ext cx="6781800" cy="5013325"/>
        </p:xfrm>
        <a:graphic>
          <a:graphicData uri="http://schemas.openxmlformats.org/presentationml/2006/ole">
            <mc:AlternateContent xmlns:mc="http://schemas.openxmlformats.org/markup-compatibility/2006">
              <mc:Choice xmlns:v="urn:schemas-microsoft-com:vml" Requires="v">
                <p:oleObj spid="_x0000_s146518" name="Worksheet" r:id="rId4" imgW="6337300" imgH="4686300" progId="Excel.Sheet.8">
                  <p:embed/>
                </p:oleObj>
              </mc:Choice>
              <mc:Fallback>
                <p:oleObj name="Worksheet" r:id="rId4" imgW="6337300" imgH="46863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600200"/>
                        <a:ext cx="6781800" cy="50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extBox 1"/>
          <p:cNvSpPr txBox="1"/>
          <p:nvPr/>
        </p:nvSpPr>
        <p:spPr>
          <a:xfrm>
            <a:off x="228600" y="6172200"/>
            <a:ext cx="5798808" cy="707886"/>
          </a:xfrm>
          <a:prstGeom prst="rect">
            <a:avLst/>
          </a:prstGeom>
          <a:noFill/>
        </p:spPr>
        <p:txBody>
          <a:bodyPr wrap="none" rtlCol="0">
            <a:spAutoFit/>
          </a:bodyPr>
          <a:lstStyle/>
          <a:p>
            <a:pPr algn="l"/>
            <a:r>
              <a:rPr lang="en-US" sz="2000" dirty="0" smtClean="0">
                <a:solidFill>
                  <a:srgbClr val="000000"/>
                </a:solidFill>
              </a:rPr>
              <a:t>Isotopes show that groundwater</a:t>
            </a:r>
          </a:p>
          <a:p>
            <a:pPr algn="l"/>
            <a:r>
              <a:rPr lang="en-US" sz="2000" dirty="0" smtClean="0">
                <a:solidFill>
                  <a:srgbClr val="000000"/>
                </a:solidFill>
              </a:rPr>
              <a:t>Much more important than previously thought</a:t>
            </a:r>
            <a:endParaRPr lang="en-US" sz="20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Mountains as Water Towers</a:t>
            </a:r>
            <a:endParaRPr lang="en-US" dirty="0"/>
          </a:p>
        </p:txBody>
      </p:sp>
      <p:pic>
        <p:nvPicPr>
          <p:cNvPr id="3" name="Picture 4" descr="mtn_watertow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77749" y="1136500"/>
            <a:ext cx="7205081" cy="55897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73670403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6096000" y="6316663"/>
            <a:ext cx="3014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r>
              <a:rPr lang="en-US" sz="1800">
                <a:solidFill>
                  <a:srgbClr val="000000"/>
                </a:solidFill>
              </a:rPr>
              <a:t>Image courtesy of NCAR</a:t>
            </a:r>
          </a:p>
        </p:txBody>
      </p:sp>
      <p:grpSp>
        <p:nvGrpSpPr>
          <p:cNvPr id="16387" name="Group 8"/>
          <p:cNvGrpSpPr>
            <a:grpSpLocks noChangeAspect="1"/>
          </p:cNvGrpSpPr>
          <p:nvPr/>
        </p:nvGrpSpPr>
        <p:grpSpPr bwMode="auto">
          <a:xfrm>
            <a:off x="6580188" y="4495800"/>
            <a:ext cx="2411412" cy="1528763"/>
            <a:chOff x="3168" y="2736"/>
            <a:chExt cx="2304" cy="1460"/>
          </a:xfrm>
        </p:grpSpPr>
        <p:pic>
          <p:nvPicPr>
            <p:cNvPr id="16389" name="Picture 9" descr="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2736"/>
              <a:ext cx="2304" cy="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0"/>
            <p:cNvSpPr>
              <a:spLocks noChangeArrowheads="1"/>
            </p:cNvSpPr>
            <p:nvPr/>
          </p:nvSpPr>
          <p:spPr bwMode="auto">
            <a:xfrm>
              <a:off x="3936" y="3312"/>
              <a:ext cx="48" cy="48"/>
            </a:xfrm>
            <a:prstGeom prst="rect">
              <a:avLst/>
            </a:prstGeom>
            <a:solidFill>
              <a:srgbClr val="FF0000"/>
            </a:solidFill>
            <a:ln w="9525">
              <a:solidFill>
                <a:schemeClr val="bg2"/>
              </a:solidFill>
              <a:miter lim="800000"/>
              <a:headEnd/>
              <a:tailEnd/>
            </a:ln>
          </p:spPr>
          <p:txBody>
            <a:bodyPr wrap="none" anchor="ctr"/>
            <a:lstStyle/>
            <a:p>
              <a:pPr algn="l"/>
              <a:endParaRPr lang="en-US" sz="1800">
                <a:latin typeface="Calibri" charset="0"/>
              </a:endParaRPr>
            </a:p>
          </p:txBody>
        </p:sp>
      </p:grpSp>
      <p:sp>
        <p:nvSpPr>
          <p:cNvPr id="6" name="Rectangle 5"/>
          <p:cNvSpPr>
            <a:spLocks noChangeAspect="1"/>
          </p:cNvSpPr>
          <p:nvPr/>
        </p:nvSpPr>
        <p:spPr>
          <a:xfrm>
            <a:off x="7316788" y="5014913"/>
            <a:ext cx="201612" cy="201612"/>
          </a:xfrm>
          <a:prstGeom prst="rect">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74951421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5" name="Straight Arrow Connector 4"/>
          <p:cNvCxnSpPr/>
          <p:nvPr/>
        </p:nvCxnSpPr>
        <p:spPr>
          <a:xfrm rot="5400000">
            <a:off x="2463800" y="1277938"/>
            <a:ext cx="525463" cy="1587"/>
          </a:xfrm>
          <a:prstGeom prst="straightConnector1">
            <a:avLst/>
          </a:prstGeom>
          <a:ln w="4762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rot="5400000">
            <a:off x="3455194" y="1431131"/>
            <a:ext cx="831850" cy="1588"/>
          </a:xfrm>
          <a:prstGeom prst="straightConnector1">
            <a:avLst/>
          </a:prstGeom>
          <a:ln w="4762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5400000">
            <a:off x="4752181" y="1554957"/>
            <a:ext cx="1076325" cy="1588"/>
          </a:xfrm>
          <a:prstGeom prst="straightConnector1">
            <a:avLst/>
          </a:prstGeom>
          <a:ln w="4762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a:off x="5604669" y="1896269"/>
            <a:ext cx="1758950" cy="1588"/>
          </a:xfrm>
          <a:prstGeom prst="straightConnector1">
            <a:avLst/>
          </a:prstGeom>
          <a:ln w="4762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5400000">
            <a:off x="5495925" y="3235326"/>
            <a:ext cx="4435475" cy="0"/>
          </a:xfrm>
          <a:prstGeom prst="straightConnector1">
            <a:avLst/>
          </a:prstGeom>
          <a:ln w="4762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1319" name="TextBox 14"/>
          <p:cNvSpPr txBox="1">
            <a:spLocks noChangeArrowheads="1"/>
          </p:cNvSpPr>
          <p:nvPr/>
        </p:nvSpPr>
        <p:spPr bwMode="auto">
          <a:xfrm>
            <a:off x="2032000" y="0"/>
            <a:ext cx="15763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ctr"/>
            <a:r>
              <a:rPr lang="en-US" sz="2000" b="1"/>
              <a:t>Alpine</a:t>
            </a:r>
          </a:p>
          <a:p>
            <a:pPr algn="ctr"/>
            <a:r>
              <a:rPr lang="en-US" sz="2000"/>
              <a:t>4000 m</a:t>
            </a:r>
          </a:p>
          <a:p>
            <a:pPr algn="ctr"/>
            <a:r>
              <a:rPr lang="en-US" b="1" i="1">
                <a:solidFill>
                  <a:srgbClr val="1F497D"/>
                </a:solidFill>
                <a:latin typeface="Calibri" charset="0"/>
              </a:rPr>
              <a:t>85% snow</a:t>
            </a:r>
          </a:p>
          <a:p>
            <a:pPr algn="ctr"/>
            <a:endParaRPr lang="en-US" sz="2000"/>
          </a:p>
          <a:p>
            <a:pPr algn="ctr"/>
            <a:endParaRPr lang="en-US" sz="2000"/>
          </a:p>
        </p:txBody>
      </p:sp>
      <p:sp>
        <p:nvSpPr>
          <p:cNvPr id="141320" name="TextBox 15"/>
          <p:cNvSpPr txBox="1">
            <a:spLocks noChangeArrowheads="1"/>
          </p:cNvSpPr>
          <p:nvPr/>
        </p:nvSpPr>
        <p:spPr bwMode="auto">
          <a:xfrm>
            <a:off x="3159125" y="-17463"/>
            <a:ext cx="1666875"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ctr"/>
            <a:r>
              <a:rPr lang="en-US" sz="2000" b="1"/>
              <a:t>Sub-alpine</a:t>
            </a:r>
          </a:p>
          <a:p>
            <a:pPr algn="ctr"/>
            <a:r>
              <a:rPr lang="en-US" sz="2000"/>
              <a:t>3400 m</a:t>
            </a:r>
          </a:p>
        </p:txBody>
      </p:sp>
      <p:sp>
        <p:nvSpPr>
          <p:cNvPr id="141321" name="TextBox 16"/>
          <p:cNvSpPr txBox="1">
            <a:spLocks noChangeArrowheads="1"/>
          </p:cNvSpPr>
          <p:nvPr/>
        </p:nvSpPr>
        <p:spPr bwMode="auto">
          <a:xfrm>
            <a:off x="4568825" y="-17463"/>
            <a:ext cx="1447800" cy="173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ctr"/>
            <a:r>
              <a:rPr lang="en-US" sz="2000" b="1"/>
              <a:t>Montane</a:t>
            </a:r>
          </a:p>
          <a:p>
            <a:pPr algn="ctr"/>
            <a:r>
              <a:rPr lang="en-US" sz="2000"/>
              <a:t>2900 m</a:t>
            </a:r>
          </a:p>
          <a:p>
            <a:pPr algn="ctr"/>
            <a:r>
              <a:rPr lang="en-US" b="1" i="1">
                <a:solidFill>
                  <a:srgbClr val="1F497D"/>
                </a:solidFill>
                <a:latin typeface="Calibri" charset="0"/>
              </a:rPr>
              <a:t>59% snow</a:t>
            </a:r>
          </a:p>
          <a:p>
            <a:pPr algn="ctr"/>
            <a:endParaRPr lang="en-US" sz="2000"/>
          </a:p>
        </p:txBody>
      </p:sp>
      <p:sp>
        <p:nvSpPr>
          <p:cNvPr id="141322" name="TextBox 17"/>
          <p:cNvSpPr txBox="1">
            <a:spLocks noChangeArrowheads="1"/>
          </p:cNvSpPr>
          <p:nvPr/>
        </p:nvSpPr>
        <p:spPr bwMode="auto">
          <a:xfrm>
            <a:off x="5829300" y="-33338"/>
            <a:ext cx="1447800"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ctr"/>
            <a:r>
              <a:rPr lang="en-US" sz="2000" b="1"/>
              <a:t>Foothills</a:t>
            </a:r>
          </a:p>
          <a:p>
            <a:pPr algn="ctr"/>
            <a:r>
              <a:rPr lang="en-US" sz="2000"/>
              <a:t>2600 m</a:t>
            </a:r>
          </a:p>
        </p:txBody>
      </p:sp>
      <p:sp>
        <p:nvSpPr>
          <p:cNvPr id="141323" name="TextBox 18"/>
          <p:cNvSpPr txBox="1">
            <a:spLocks noChangeArrowheads="1"/>
          </p:cNvSpPr>
          <p:nvPr/>
        </p:nvSpPr>
        <p:spPr bwMode="auto">
          <a:xfrm>
            <a:off x="7073900" y="-30163"/>
            <a:ext cx="1447800"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ctr"/>
            <a:r>
              <a:rPr lang="en-US" sz="2000" b="1"/>
              <a:t>Plains</a:t>
            </a:r>
          </a:p>
          <a:p>
            <a:pPr algn="ctr"/>
            <a:r>
              <a:rPr lang="en-US" sz="2000"/>
              <a:t>1500 m</a:t>
            </a:r>
          </a:p>
        </p:txBody>
      </p:sp>
      <p:sp>
        <p:nvSpPr>
          <p:cNvPr id="141324" name="TextBox 20"/>
          <p:cNvSpPr txBox="1">
            <a:spLocks noChangeArrowheads="1"/>
          </p:cNvSpPr>
          <p:nvPr/>
        </p:nvSpPr>
        <p:spPr bwMode="auto">
          <a:xfrm>
            <a:off x="0" y="68263"/>
            <a:ext cx="19145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r>
              <a:rPr lang="en-US" sz="2000" b="1"/>
              <a:t>CLIMATE</a:t>
            </a:r>
          </a:p>
          <a:p>
            <a:r>
              <a:rPr lang="en-US" sz="2000" b="1"/>
              <a:t>&amp;</a:t>
            </a:r>
          </a:p>
          <a:p>
            <a:r>
              <a:rPr lang="en-US" sz="2000" b="1"/>
              <a:t>ECOLOGICAL</a:t>
            </a:r>
          </a:p>
          <a:p>
            <a:r>
              <a:rPr lang="en-US" sz="2000" b="1"/>
              <a:t>ZONES</a:t>
            </a:r>
          </a:p>
        </p:txBody>
      </p:sp>
      <p:sp>
        <p:nvSpPr>
          <p:cNvPr id="141325" name="TextBox 13"/>
          <p:cNvSpPr txBox="1">
            <a:spLocks noChangeArrowheads="1"/>
          </p:cNvSpPr>
          <p:nvPr/>
        </p:nvSpPr>
        <p:spPr bwMode="auto">
          <a:xfrm>
            <a:off x="6096000" y="6316663"/>
            <a:ext cx="3014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r>
              <a:rPr lang="en-US" sz="1800">
                <a:solidFill>
                  <a:srgbClr val="000000"/>
                </a:solidFill>
              </a:rPr>
              <a:t>Image courtesy of NCAR</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lobal_watersou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9144000" cy="6319838"/>
          </a:xfrm>
          <a:prstGeom prst="rect">
            <a:avLst/>
          </a:prstGeom>
          <a:solidFill>
            <a:srgbClr val="FFFFFF"/>
          </a:solidFill>
          <a:ln/>
        </p:spPr>
      </p:pic>
    </p:spTree>
    <p:extLst>
      <p:ext uri="{BB962C8B-B14F-4D97-AF65-F5344CB8AC3E}">
        <p14:creationId xmlns:p14="http://schemas.microsoft.com/office/powerpoint/2010/main" val="40716152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balance, Como Creek, </a:t>
            </a:r>
            <a:endParaRPr lang="en-US" dirty="0"/>
          </a:p>
        </p:txBody>
      </p:sp>
      <p:pic>
        <p:nvPicPr>
          <p:cNvPr id="4" name="Picture 3"/>
          <p:cNvPicPr>
            <a:picLocks noChangeAspect="1"/>
          </p:cNvPicPr>
          <p:nvPr/>
        </p:nvPicPr>
        <p:blipFill>
          <a:blip r:embed="rId2"/>
          <a:stretch>
            <a:fillRect/>
          </a:stretch>
        </p:blipFill>
        <p:spPr>
          <a:xfrm>
            <a:off x="0" y="1070420"/>
            <a:ext cx="9144000" cy="6092380"/>
          </a:xfrm>
          <a:prstGeom prst="rect">
            <a:avLst/>
          </a:prstGeom>
        </p:spPr>
      </p:pic>
    </p:spTree>
    <p:extLst>
      <p:ext uri="{BB962C8B-B14F-4D97-AF65-F5344CB8AC3E}">
        <p14:creationId xmlns:p14="http://schemas.microsoft.com/office/powerpoint/2010/main" val="304878921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600" dirty="0" smtClean="0"/>
              <a:t>Precipitation increases with elevation</a:t>
            </a:r>
            <a:endParaRPr lang="en-US" sz="3600" dirty="0"/>
          </a:p>
        </p:txBody>
      </p:sp>
      <p:pic>
        <p:nvPicPr>
          <p:cNvPr id="4" name="Picture 3"/>
          <p:cNvPicPr>
            <a:picLocks noChangeAspect="1"/>
          </p:cNvPicPr>
          <p:nvPr/>
        </p:nvPicPr>
        <p:blipFill>
          <a:blip r:embed="rId2"/>
          <a:stretch>
            <a:fillRect/>
          </a:stretch>
        </p:blipFill>
        <p:spPr>
          <a:xfrm>
            <a:off x="0" y="935749"/>
            <a:ext cx="9144000" cy="6227051"/>
          </a:xfrm>
          <a:prstGeom prst="rect">
            <a:avLst/>
          </a:prstGeom>
        </p:spPr>
      </p:pic>
    </p:spTree>
    <p:extLst>
      <p:ext uri="{BB962C8B-B14F-4D97-AF65-F5344CB8AC3E}">
        <p14:creationId xmlns:p14="http://schemas.microsoft.com/office/powerpoint/2010/main" val="325143643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50800"/>
            <a:ext cx="9144000" cy="6736371"/>
          </a:xfrm>
          <a:prstGeom prst="rect">
            <a:avLst/>
          </a:prstGeom>
        </p:spPr>
      </p:pic>
    </p:spTree>
    <p:extLst>
      <p:ext uri="{BB962C8B-B14F-4D97-AF65-F5344CB8AC3E}">
        <p14:creationId xmlns:p14="http://schemas.microsoft.com/office/powerpoint/2010/main" val="196741064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50800"/>
            <a:ext cx="9144000" cy="6740769"/>
          </a:xfrm>
          <a:prstGeom prst="rect">
            <a:avLst/>
          </a:prstGeom>
        </p:spPr>
      </p:pic>
    </p:spTree>
    <p:extLst>
      <p:ext uri="{BB962C8B-B14F-4D97-AF65-F5344CB8AC3E}">
        <p14:creationId xmlns:p14="http://schemas.microsoft.com/office/powerpoint/2010/main" val="239614299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6096000" y="6316663"/>
            <a:ext cx="3014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r>
              <a:rPr lang="en-US" sz="1800">
                <a:solidFill>
                  <a:srgbClr val="000000"/>
                </a:solidFill>
              </a:rPr>
              <a:t>Image courtesy of NCAR</a:t>
            </a:r>
          </a:p>
        </p:txBody>
      </p:sp>
      <p:grpSp>
        <p:nvGrpSpPr>
          <p:cNvPr id="16387" name="Group 8"/>
          <p:cNvGrpSpPr>
            <a:grpSpLocks noChangeAspect="1"/>
          </p:cNvGrpSpPr>
          <p:nvPr/>
        </p:nvGrpSpPr>
        <p:grpSpPr bwMode="auto">
          <a:xfrm>
            <a:off x="6580188" y="4495800"/>
            <a:ext cx="2411412" cy="1528763"/>
            <a:chOff x="3168" y="2736"/>
            <a:chExt cx="2304" cy="1460"/>
          </a:xfrm>
        </p:grpSpPr>
        <p:pic>
          <p:nvPicPr>
            <p:cNvPr id="16389" name="Picture 9" descr="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2736"/>
              <a:ext cx="2304" cy="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0"/>
            <p:cNvSpPr>
              <a:spLocks noChangeArrowheads="1"/>
            </p:cNvSpPr>
            <p:nvPr/>
          </p:nvSpPr>
          <p:spPr bwMode="auto">
            <a:xfrm>
              <a:off x="3936" y="3312"/>
              <a:ext cx="48" cy="48"/>
            </a:xfrm>
            <a:prstGeom prst="rect">
              <a:avLst/>
            </a:prstGeom>
            <a:solidFill>
              <a:srgbClr val="FF0000"/>
            </a:solidFill>
            <a:ln w="9525">
              <a:solidFill>
                <a:schemeClr val="bg2"/>
              </a:solidFill>
              <a:miter lim="800000"/>
              <a:headEnd/>
              <a:tailEnd/>
            </a:ln>
          </p:spPr>
          <p:txBody>
            <a:bodyPr wrap="none" anchor="ctr"/>
            <a:lstStyle/>
            <a:p>
              <a:pPr algn="l"/>
              <a:endParaRPr lang="en-US" sz="1800">
                <a:latin typeface="Calibri" charset="0"/>
              </a:endParaRPr>
            </a:p>
          </p:txBody>
        </p:sp>
      </p:grpSp>
      <p:sp>
        <p:nvSpPr>
          <p:cNvPr id="6" name="Rectangle 5"/>
          <p:cNvSpPr>
            <a:spLocks noChangeAspect="1"/>
          </p:cNvSpPr>
          <p:nvPr/>
        </p:nvSpPr>
        <p:spPr>
          <a:xfrm>
            <a:off x="7316788" y="5014913"/>
            <a:ext cx="201612" cy="201612"/>
          </a:xfrm>
          <a:prstGeom prst="rect">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endParaRPr lang="en-US" sz="1800">
              <a:solidFill>
                <a:srgbClr val="FFFFFF"/>
              </a:solidFill>
              <a:latin typeface="Calibri"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5" name="Straight Arrow Connector 4"/>
          <p:cNvCxnSpPr/>
          <p:nvPr/>
        </p:nvCxnSpPr>
        <p:spPr>
          <a:xfrm rot="5400000">
            <a:off x="2463800" y="1277938"/>
            <a:ext cx="525463" cy="1587"/>
          </a:xfrm>
          <a:prstGeom prst="straightConnector1">
            <a:avLst/>
          </a:prstGeom>
          <a:ln w="4762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rot="5400000">
            <a:off x="3455194" y="1431131"/>
            <a:ext cx="831850" cy="1588"/>
          </a:xfrm>
          <a:prstGeom prst="straightConnector1">
            <a:avLst/>
          </a:prstGeom>
          <a:ln w="4762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5400000">
            <a:off x="4752181" y="1554957"/>
            <a:ext cx="1076325" cy="1588"/>
          </a:xfrm>
          <a:prstGeom prst="straightConnector1">
            <a:avLst/>
          </a:prstGeom>
          <a:ln w="4762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a:off x="5604669" y="1896269"/>
            <a:ext cx="1758950" cy="1588"/>
          </a:xfrm>
          <a:prstGeom prst="straightConnector1">
            <a:avLst/>
          </a:prstGeom>
          <a:ln w="4762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5400000">
            <a:off x="5495925" y="3235326"/>
            <a:ext cx="4435475" cy="0"/>
          </a:xfrm>
          <a:prstGeom prst="straightConnector1">
            <a:avLst/>
          </a:prstGeom>
          <a:ln w="4762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1319" name="TextBox 14"/>
          <p:cNvSpPr txBox="1">
            <a:spLocks noChangeArrowheads="1"/>
          </p:cNvSpPr>
          <p:nvPr/>
        </p:nvSpPr>
        <p:spPr bwMode="auto">
          <a:xfrm>
            <a:off x="2032000" y="0"/>
            <a:ext cx="15763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ctr"/>
            <a:r>
              <a:rPr lang="en-US" sz="2000" b="1"/>
              <a:t>Alpine</a:t>
            </a:r>
          </a:p>
          <a:p>
            <a:pPr algn="ctr"/>
            <a:r>
              <a:rPr lang="en-US" sz="2000"/>
              <a:t>4000 m</a:t>
            </a:r>
          </a:p>
          <a:p>
            <a:pPr algn="ctr"/>
            <a:r>
              <a:rPr lang="en-US" b="1" i="1">
                <a:solidFill>
                  <a:srgbClr val="1F497D"/>
                </a:solidFill>
                <a:latin typeface="Calibri" charset="0"/>
              </a:rPr>
              <a:t>85% snow</a:t>
            </a:r>
          </a:p>
          <a:p>
            <a:pPr algn="ctr"/>
            <a:endParaRPr lang="en-US" sz="2000"/>
          </a:p>
          <a:p>
            <a:pPr algn="ctr"/>
            <a:endParaRPr lang="en-US" sz="2000"/>
          </a:p>
        </p:txBody>
      </p:sp>
      <p:sp>
        <p:nvSpPr>
          <p:cNvPr id="141320" name="TextBox 15"/>
          <p:cNvSpPr txBox="1">
            <a:spLocks noChangeArrowheads="1"/>
          </p:cNvSpPr>
          <p:nvPr/>
        </p:nvSpPr>
        <p:spPr bwMode="auto">
          <a:xfrm>
            <a:off x="3159125" y="-17463"/>
            <a:ext cx="1666875"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ctr"/>
            <a:r>
              <a:rPr lang="en-US" sz="2000" b="1"/>
              <a:t>Sub-alpine</a:t>
            </a:r>
          </a:p>
          <a:p>
            <a:pPr algn="ctr"/>
            <a:r>
              <a:rPr lang="en-US" sz="2000"/>
              <a:t>3400 m</a:t>
            </a:r>
          </a:p>
        </p:txBody>
      </p:sp>
      <p:sp>
        <p:nvSpPr>
          <p:cNvPr id="141321" name="TextBox 16"/>
          <p:cNvSpPr txBox="1">
            <a:spLocks noChangeArrowheads="1"/>
          </p:cNvSpPr>
          <p:nvPr/>
        </p:nvSpPr>
        <p:spPr bwMode="auto">
          <a:xfrm>
            <a:off x="4568825" y="-17463"/>
            <a:ext cx="1447800" cy="173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ctr"/>
            <a:r>
              <a:rPr lang="en-US" sz="2000" b="1"/>
              <a:t>Montane</a:t>
            </a:r>
          </a:p>
          <a:p>
            <a:pPr algn="ctr"/>
            <a:r>
              <a:rPr lang="en-US" sz="2000"/>
              <a:t>2900 m</a:t>
            </a:r>
          </a:p>
          <a:p>
            <a:pPr algn="ctr"/>
            <a:r>
              <a:rPr lang="en-US" b="1" i="1">
                <a:solidFill>
                  <a:srgbClr val="1F497D"/>
                </a:solidFill>
                <a:latin typeface="Calibri" charset="0"/>
              </a:rPr>
              <a:t>59% snow</a:t>
            </a:r>
          </a:p>
          <a:p>
            <a:pPr algn="ctr"/>
            <a:endParaRPr lang="en-US" sz="2000"/>
          </a:p>
        </p:txBody>
      </p:sp>
      <p:sp>
        <p:nvSpPr>
          <p:cNvPr id="141322" name="TextBox 17"/>
          <p:cNvSpPr txBox="1">
            <a:spLocks noChangeArrowheads="1"/>
          </p:cNvSpPr>
          <p:nvPr/>
        </p:nvSpPr>
        <p:spPr bwMode="auto">
          <a:xfrm>
            <a:off x="5829300" y="-33338"/>
            <a:ext cx="1447800"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ctr"/>
            <a:r>
              <a:rPr lang="en-US" sz="2000" b="1"/>
              <a:t>Foothills</a:t>
            </a:r>
          </a:p>
          <a:p>
            <a:pPr algn="ctr"/>
            <a:r>
              <a:rPr lang="en-US" sz="2000"/>
              <a:t>2600 m</a:t>
            </a:r>
          </a:p>
        </p:txBody>
      </p:sp>
      <p:sp>
        <p:nvSpPr>
          <p:cNvPr id="141323" name="TextBox 18"/>
          <p:cNvSpPr txBox="1">
            <a:spLocks noChangeArrowheads="1"/>
          </p:cNvSpPr>
          <p:nvPr/>
        </p:nvSpPr>
        <p:spPr bwMode="auto">
          <a:xfrm>
            <a:off x="7073900" y="-30163"/>
            <a:ext cx="1447800" cy="70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ctr"/>
            <a:r>
              <a:rPr lang="en-US" sz="2000" b="1"/>
              <a:t>Plains</a:t>
            </a:r>
          </a:p>
          <a:p>
            <a:pPr algn="ctr"/>
            <a:r>
              <a:rPr lang="en-US" sz="2000"/>
              <a:t>1500 m</a:t>
            </a:r>
          </a:p>
        </p:txBody>
      </p:sp>
      <p:sp>
        <p:nvSpPr>
          <p:cNvPr id="141324" name="TextBox 20"/>
          <p:cNvSpPr txBox="1">
            <a:spLocks noChangeArrowheads="1"/>
          </p:cNvSpPr>
          <p:nvPr/>
        </p:nvSpPr>
        <p:spPr bwMode="auto">
          <a:xfrm>
            <a:off x="0" y="68263"/>
            <a:ext cx="19145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r>
              <a:rPr lang="en-US" sz="2000" b="1"/>
              <a:t>CLIMATE</a:t>
            </a:r>
          </a:p>
          <a:p>
            <a:r>
              <a:rPr lang="en-US" sz="2000" b="1"/>
              <a:t>&amp;</a:t>
            </a:r>
          </a:p>
          <a:p>
            <a:r>
              <a:rPr lang="en-US" sz="2000" b="1"/>
              <a:t>ECOLOGICAL</a:t>
            </a:r>
          </a:p>
          <a:p>
            <a:r>
              <a:rPr lang="en-US" sz="2000" b="1"/>
              <a:t>ZONES</a:t>
            </a:r>
          </a:p>
        </p:txBody>
      </p:sp>
      <p:sp>
        <p:nvSpPr>
          <p:cNvPr id="141325" name="TextBox 13"/>
          <p:cNvSpPr txBox="1">
            <a:spLocks noChangeArrowheads="1"/>
          </p:cNvSpPr>
          <p:nvPr/>
        </p:nvSpPr>
        <p:spPr bwMode="auto">
          <a:xfrm>
            <a:off x="6096000" y="6316663"/>
            <a:ext cx="30146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r>
              <a:rPr lang="en-US" sz="1800">
                <a:solidFill>
                  <a:srgbClr val="000000"/>
                </a:solidFill>
              </a:rPr>
              <a:t>Image courtesy of NCAR</a:t>
            </a:r>
          </a:p>
        </p:txBody>
      </p:sp>
    </p:spTree>
    <p:extLst>
      <p:ext uri="{BB962C8B-B14F-4D97-AF65-F5344CB8AC3E}">
        <p14:creationId xmlns:p14="http://schemas.microsoft.com/office/powerpoint/2010/main" val="20809225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0" y="915866"/>
            <a:ext cx="8674100" cy="5930900"/>
          </a:xfrm>
          <a:prstGeom prst="rect">
            <a:avLst/>
          </a:prstGeom>
        </p:spPr>
      </p:pic>
      <p:sp>
        <p:nvSpPr>
          <p:cNvPr id="4" name="Title 3"/>
          <p:cNvSpPr>
            <a:spLocks noGrp="1"/>
          </p:cNvSpPr>
          <p:nvPr>
            <p:ph type="title"/>
          </p:nvPr>
        </p:nvSpPr>
        <p:spPr/>
        <p:txBody>
          <a:bodyPr>
            <a:normAutofit fontScale="90000"/>
          </a:bodyPr>
          <a:lstStyle/>
          <a:p>
            <a:r>
              <a:rPr lang="en-US" dirty="0" smtClean="0"/>
              <a:t>Specific discharge elevation gradient</a:t>
            </a:r>
            <a:endParaRPr lang="en-US" dirty="0"/>
          </a:p>
        </p:txBody>
      </p:sp>
      <p:sp>
        <p:nvSpPr>
          <p:cNvPr id="5" name="TextBox 4"/>
          <p:cNvSpPr txBox="1"/>
          <p:nvPr/>
        </p:nvSpPr>
        <p:spPr>
          <a:xfrm>
            <a:off x="6942224" y="4339725"/>
            <a:ext cx="2098952" cy="338554"/>
          </a:xfrm>
          <a:prstGeom prst="rect">
            <a:avLst/>
          </a:prstGeom>
          <a:noFill/>
        </p:spPr>
        <p:txBody>
          <a:bodyPr wrap="none" rtlCol="0">
            <a:spAutoFit/>
          </a:bodyPr>
          <a:lstStyle/>
          <a:p>
            <a:r>
              <a:rPr lang="en-US" dirty="0" smtClean="0">
                <a:solidFill>
                  <a:srgbClr val="000000"/>
                </a:solidFill>
              </a:rPr>
              <a:t>Williams et al., 2011</a:t>
            </a:r>
            <a:endParaRPr lang="en-US" dirty="0">
              <a:solidFill>
                <a:srgbClr val="000000"/>
              </a:solidFill>
            </a:endParaRPr>
          </a:p>
        </p:txBody>
      </p:sp>
    </p:spTree>
    <p:extLst>
      <p:ext uri="{BB962C8B-B14F-4D97-AF65-F5344CB8AC3E}">
        <p14:creationId xmlns:p14="http://schemas.microsoft.com/office/powerpoint/2010/main" val="113743667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descr="figure_fen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0"/>
            <a:ext cx="6378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p:cNvSpPr txBox="1">
            <a:spLocks noChangeArrowheads="1"/>
          </p:cNvSpPr>
          <p:nvPr/>
        </p:nvSpPr>
        <p:spPr bwMode="auto">
          <a:xfrm>
            <a:off x="3962400" y="2514600"/>
            <a:ext cx="1466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800">
                <a:solidFill>
                  <a:srgbClr val="000000"/>
                </a:solidFill>
              </a:rPr>
              <a:t>Como Creek</a:t>
            </a:r>
          </a:p>
        </p:txBody>
      </p:sp>
      <p:sp>
        <p:nvSpPr>
          <p:cNvPr id="4" name="TextBox 3"/>
          <p:cNvSpPr txBox="1">
            <a:spLocks noChangeArrowheads="1"/>
          </p:cNvSpPr>
          <p:nvPr/>
        </p:nvSpPr>
        <p:spPr bwMode="auto">
          <a:xfrm>
            <a:off x="0" y="533400"/>
            <a:ext cx="1171575"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800" u="sng"/>
              <a:t>Runoff </a:t>
            </a:r>
          </a:p>
          <a:p>
            <a:pPr defTabSz="914400" eaLnBrk="0" hangingPunct="0"/>
            <a:r>
              <a:rPr lang="en-US" sz="1800" u="sng"/>
              <a:t>Efficiency</a:t>
            </a:r>
          </a:p>
          <a:p>
            <a:pPr defTabSz="914400" eaLnBrk="0" hangingPunct="0"/>
            <a:r>
              <a:rPr lang="en-US" sz="1800" u="sng"/>
              <a:t>%</a:t>
            </a:r>
          </a:p>
          <a:p>
            <a:pPr defTabSz="914400" eaLnBrk="0" hangingPunct="0"/>
            <a:endParaRPr lang="en-US" sz="1800"/>
          </a:p>
          <a:p>
            <a:pPr defTabSz="914400" eaLnBrk="0" hangingPunct="0"/>
            <a:r>
              <a:rPr lang="en-US" sz="1800"/>
              <a:t>87.7</a:t>
            </a:r>
          </a:p>
          <a:p>
            <a:pPr defTabSz="914400" eaLnBrk="0" hangingPunct="0"/>
            <a:endParaRPr lang="en-US" sz="1800"/>
          </a:p>
          <a:p>
            <a:pPr defTabSz="914400" eaLnBrk="0" hangingPunct="0"/>
            <a:endParaRPr lang="en-US" sz="1800"/>
          </a:p>
          <a:p>
            <a:pPr defTabSz="914400" eaLnBrk="0" hangingPunct="0"/>
            <a:endParaRPr lang="en-US" sz="1800"/>
          </a:p>
          <a:p>
            <a:pPr defTabSz="914400" eaLnBrk="0" hangingPunct="0"/>
            <a:r>
              <a:rPr lang="en-US" sz="1800"/>
              <a:t>20.0</a:t>
            </a:r>
          </a:p>
          <a:p>
            <a:pPr defTabSz="914400" eaLnBrk="0" hangingPunct="0"/>
            <a:endParaRPr lang="en-US" sz="1800"/>
          </a:p>
          <a:p>
            <a:pPr defTabSz="914400" eaLnBrk="0" hangingPunct="0"/>
            <a:endParaRPr lang="en-US" sz="1800"/>
          </a:p>
          <a:p>
            <a:pPr defTabSz="914400" eaLnBrk="0" hangingPunct="0"/>
            <a:endParaRPr lang="en-US" sz="1800"/>
          </a:p>
          <a:p>
            <a:pPr defTabSz="914400" eaLnBrk="0" hangingPunct="0"/>
            <a:r>
              <a:rPr lang="en-US" sz="1800"/>
              <a:t>37.7</a:t>
            </a:r>
          </a:p>
          <a:p>
            <a:pPr defTabSz="914400" eaLnBrk="0" hangingPunct="0"/>
            <a:endParaRPr lang="en-US" sz="1800"/>
          </a:p>
          <a:p>
            <a:pPr defTabSz="914400" eaLnBrk="0" hangingPunct="0"/>
            <a:endParaRPr lang="en-US" sz="1800"/>
          </a:p>
          <a:p>
            <a:pPr defTabSz="914400" eaLnBrk="0" hangingPunct="0"/>
            <a:endParaRPr lang="en-US" sz="1800"/>
          </a:p>
          <a:p>
            <a:pPr defTabSz="914400" eaLnBrk="0" hangingPunct="0"/>
            <a:endParaRPr lang="en-US" sz="1800"/>
          </a:p>
          <a:p>
            <a:pPr defTabSz="914400" eaLnBrk="0" hangingPunct="0"/>
            <a:r>
              <a:rPr lang="en-US" sz="1800"/>
              <a:t>12.2</a:t>
            </a:r>
          </a:p>
          <a:p>
            <a:pPr defTabSz="914400" eaLnBrk="0" hangingPunct="0"/>
            <a:endParaRPr lang="en-US" sz="1800"/>
          </a:p>
          <a:p>
            <a:pPr defTabSz="914400" eaLnBrk="0" hangingPunct="0"/>
            <a:endParaRPr lang="en-US" sz="1800"/>
          </a:p>
        </p:txBody>
      </p:sp>
      <p:sp>
        <p:nvSpPr>
          <p:cNvPr id="5" name="TextBox 4"/>
          <p:cNvSpPr txBox="1">
            <a:spLocks noChangeArrowheads="1"/>
          </p:cNvSpPr>
          <p:nvPr/>
        </p:nvSpPr>
        <p:spPr bwMode="auto">
          <a:xfrm>
            <a:off x="7791450" y="533400"/>
            <a:ext cx="1352550" cy="942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800" u="sng"/>
              <a:t>Subsurface</a:t>
            </a:r>
          </a:p>
          <a:p>
            <a:pPr defTabSz="914400" eaLnBrk="0" hangingPunct="0"/>
            <a:r>
              <a:rPr lang="en-US" sz="1800" u="sng"/>
              <a:t>Reservoir</a:t>
            </a:r>
          </a:p>
          <a:p>
            <a:pPr defTabSz="914400" eaLnBrk="0" hangingPunct="0"/>
            <a:r>
              <a:rPr lang="en-US" sz="1800" u="sng"/>
              <a:t>(m</a:t>
            </a:r>
            <a:r>
              <a:rPr lang="en-US" sz="1800" u="sng" baseline="30000"/>
              <a:t>3</a:t>
            </a:r>
            <a:r>
              <a:rPr lang="en-US" sz="1800" u="sng"/>
              <a:t>).</a:t>
            </a:r>
          </a:p>
          <a:p>
            <a:pPr defTabSz="914400" eaLnBrk="0" hangingPunct="0"/>
            <a:endParaRPr lang="en-US" sz="1800" u="sng"/>
          </a:p>
          <a:p>
            <a:pPr defTabSz="914400" eaLnBrk="0" hangingPunct="0"/>
            <a:r>
              <a:rPr lang="en-US" sz="1800"/>
              <a:t>109,463</a:t>
            </a:r>
          </a:p>
          <a:p>
            <a:pPr defTabSz="914400" eaLnBrk="0" hangingPunct="0"/>
            <a:endParaRPr lang="en-US" sz="1800" u="sng"/>
          </a:p>
          <a:p>
            <a:pPr defTabSz="914400" eaLnBrk="0" hangingPunct="0"/>
            <a:endParaRPr lang="en-US" sz="1800" u="sng"/>
          </a:p>
          <a:p>
            <a:pPr defTabSz="914400" eaLnBrk="0" hangingPunct="0"/>
            <a:endParaRPr lang="en-US" sz="1800" u="sng"/>
          </a:p>
          <a:p>
            <a:pPr defTabSz="914400" eaLnBrk="0" hangingPunct="0"/>
            <a:r>
              <a:rPr lang="en-US" sz="1800"/>
              <a:t>2,430</a:t>
            </a:r>
          </a:p>
          <a:p>
            <a:pPr defTabSz="914400" eaLnBrk="0" hangingPunct="0"/>
            <a:endParaRPr lang="en-US" sz="1800"/>
          </a:p>
          <a:p>
            <a:pPr defTabSz="914400" eaLnBrk="0" hangingPunct="0"/>
            <a:endParaRPr lang="en-US" sz="1800"/>
          </a:p>
          <a:p>
            <a:pPr defTabSz="914400" eaLnBrk="0" hangingPunct="0"/>
            <a:endParaRPr lang="en-US" sz="1800"/>
          </a:p>
          <a:p>
            <a:pPr defTabSz="914400" eaLnBrk="0" hangingPunct="0"/>
            <a:endParaRPr lang="en-US" sz="1800"/>
          </a:p>
          <a:p>
            <a:pPr defTabSz="914400" eaLnBrk="0" hangingPunct="0"/>
            <a:r>
              <a:rPr lang="en-US" sz="1800"/>
              <a:t>152</a:t>
            </a:r>
          </a:p>
          <a:p>
            <a:pPr defTabSz="914400" eaLnBrk="0" hangingPunct="0"/>
            <a:endParaRPr lang="en-US" sz="1800"/>
          </a:p>
          <a:p>
            <a:pPr defTabSz="914400" eaLnBrk="0" hangingPunct="0"/>
            <a:endParaRPr lang="en-US" sz="1800"/>
          </a:p>
          <a:p>
            <a:pPr defTabSz="914400" eaLnBrk="0" hangingPunct="0"/>
            <a:endParaRPr lang="en-US" sz="1800"/>
          </a:p>
          <a:p>
            <a:pPr defTabSz="914400" eaLnBrk="0" hangingPunct="0"/>
            <a:r>
              <a:rPr lang="en-US" sz="1800"/>
              <a:t>60</a:t>
            </a:r>
          </a:p>
          <a:p>
            <a:pPr defTabSz="914400" eaLnBrk="0" hangingPunct="0"/>
            <a:endParaRPr lang="en-US" sz="1800"/>
          </a:p>
          <a:p>
            <a:pPr defTabSz="914400" eaLnBrk="0" hangingPunct="0"/>
            <a:endParaRPr lang="en-US" sz="1800"/>
          </a:p>
          <a:p>
            <a:pPr defTabSz="914400" eaLnBrk="0" hangingPunct="0"/>
            <a:endParaRPr lang="en-US" sz="1800"/>
          </a:p>
          <a:p>
            <a:pPr defTabSz="914400" eaLnBrk="0" hangingPunct="0"/>
            <a:endParaRPr lang="en-US" sz="1800"/>
          </a:p>
          <a:p>
            <a:pPr defTabSz="914400" eaLnBrk="0" hangingPunct="0"/>
            <a:endParaRPr lang="en-US" sz="1800"/>
          </a:p>
          <a:p>
            <a:pPr defTabSz="914400" eaLnBrk="0" hangingPunct="0"/>
            <a:endParaRPr lang="en-US" sz="1800"/>
          </a:p>
          <a:p>
            <a:pPr defTabSz="914400" eaLnBrk="0" hangingPunct="0"/>
            <a:endParaRPr lang="en-US" sz="1800"/>
          </a:p>
          <a:p>
            <a:pPr defTabSz="914400" eaLnBrk="0" hangingPunct="0"/>
            <a:endParaRPr lang="en-US" sz="1800"/>
          </a:p>
          <a:p>
            <a:pPr defTabSz="914400" eaLnBrk="0" hangingPunct="0"/>
            <a:endParaRPr lang="en-US" sz="1800"/>
          </a:p>
          <a:p>
            <a:pPr defTabSz="914400" eaLnBrk="0" hangingPunct="0"/>
            <a:endParaRPr lang="en-US" sz="1800" u="sng"/>
          </a:p>
          <a:p>
            <a:pPr defTabSz="914400" eaLnBrk="0" hangingPunct="0"/>
            <a:endParaRPr lang="en-US" sz="1800" u="sng"/>
          </a:p>
          <a:p>
            <a:pPr defTabSz="914400" eaLnBrk="0" hangingPunct="0"/>
            <a:endParaRPr lang="en-US" sz="1800" u="sng"/>
          </a:p>
          <a:p>
            <a:pPr defTabSz="914400" eaLnBrk="0" hangingPunct="0"/>
            <a:endParaRPr lang="en-US" sz="1800" u="sng"/>
          </a:p>
          <a:p>
            <a:pPr defTabSz="914400" eaLnBrk="0" hangingPunct="0"/>
            <a:endParaRPr lang="en-US" sz="1800"/>
          </a:p>
          <a:p>
            <a:pPr defTabSz="914400" eaLnBrk="0" hangingPunct="0"/>
            <a:endParaRPr lang="en-US" sz="1800"/>
          </a:p>
          <a:p>
            <a:pPr defTabSz="914400" eaLnBrk="0" hangingPunct="0"/>
            <a:endParaRPr lang="en-US" sz="1800"/>
          </a:p>
        </p:txBody>
      </p:sp>
      <p:sp>
        <p:nvSpPr>
          <p:cNvPr id="90118" name="TextBox 5"/>
          <p:cNvSpPr txBox="1">
            <a:spLocks noChangeArrowheads="1"/>
          </p:cNvSpPr>
          <p:nvPr/>
        </p:nvSpPr>
        <p:spPr bwMode="auto">
          <a:xfrm>
            <a:off x="1447800" y="0"/>
            <a:ext cx="63436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Arial" charset="0"/>
                <a:ea typeface="ＭＳ Ｐゴシック" charset="0"/>
                <a:cs typeface="ＭＳ Ｐゴシック" charset="0"/>
              </a:defRPr>
            </a:lvl1pPr>
            <a:lvl2pPr marL="37931725" indent="-37474525" algn="l">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r>
              <a:rPr lang="en-US"/>
              <a:t>            Subsurface reservoir storage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 y="241300"/>
            <a:ext cx="8750300" cy="6362700"/>
          </a:xfrm>
          <a:prstGeom prst="rect">
            <a:avLst/>
          </a:prstGeom>
        </p:spPr>
      </p:pic>
    </p:spTree>
    <p:extLst>
      <p:ext uri="{BB962C8B-B14F-4D97-AF65-F5344CB8AC3E}">
        <p14:creationId xmlns:p14="http://schemas.microsoft.com/office/powerpoint/2010/main" val="188796740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7615238"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a:xfrm>
            <a:off x="457200" y="228600"/>
            <a:ext cx="8229600" cy="11430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rPr>
              <a:t>GLOBAL WATER USERS</a:t>
            </a:r>
            <a:endParaRPr lang="en-US" b="1" dirty="0">
              <a:solidFill>
                <a:srgbClr val="000000"/>
              </a:solidFill>
            </a:endParaRPr>
          </a:p>
        </p:txBody>
      </p:sp>
      <p:pic>
        <p:nvPicPr>
          <p:cNvPr id="3" name="Picture 4" descr="global_water_us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81200" y="1524000"/>
            <a:ext cx="4876800" cy="5029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68730495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7615238"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8" y="0"/>
            <a:ext cx="7615237"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7615238"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8" y="0"/>
            <a:ext cx="7615237"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8" y="0"/>
            <a:ext cx="7615237"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8" y="0"/>
            <a:ext cx="7615237"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88" y="0"/>
            <a:ext cx="7615237" cy="66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a:xfrm>
            <a:off x="457200" y="22860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t>INCREASING GLOBAL USE </a:t>
            </a:r>
            <a:br>
              <a:rPr lang="en-US" sz="4000" b="1" dirty="0" smtClean="0"/>
            </a:br>
            <a:r>
              <a:rPr lang="en-US" sz="4000" b="1" dirty="0" smtClean="0"/>
              <a:t>OF WATER</a:t>
            </a:r>
            <a:endParaRPr lang="en-US" sz="4000" b="1" dirty="0"/>
          </a:p>
        </p:txBody>
      </p:sp>
      <p:pic>
        <p:nvPicPr>
          <p:cNvPr id="3" name="Picture 4" descr="global_water_supp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38200" y="1828800"/>
            <a:ext cx="7620000" cy="4478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40191765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cycle components</a:t>
            </a:r>
            <a:endParaRPr lang="en-US" dirty="0"/>
          </a:p>
        </p:txBody>
      </p:sp>
      <p:sp>
        <p:nvSpPr>
          <p:cNvPr id="3" name="Content Placeholder 2"/>
          <p:cNvSpPr>
            <a:spLocks noGrp="1"/>
          </p:cNvSpPr>
          <p:nvPr>
            <p:ph idx="1"/>
          </p:nvPr>
        </p:nvSpPr>
        <p:spPr/>
        <p:txBody>
          <a:bodyPr/>
          <a:lstStyle/>
          <a:p>
            <a:r>
              <a:rPr lang="en-US" dirty="0"/>
              <a:t>Each path of hydrologic cycle involves one or more of the following (a) transportation </a:t>
            </a:r>
            <a:r>
              <a:rPr lang="en-US" dirty="0" smtClean="0"/>
              <a:t>of water </a:t>
            </a:r>
            <a:r>
              <a:rPr lang="en-US" dirty="0"/>
              <a:t>(b) temporary storage and (c) change of phase/state. </a:t>
            </a:r>
            <a:endParaRPr lang="en-US" dirty="0" smtClean="0"/>
          </a:p>
          <a:p>
            <a:r>
              <a:rPr lang="en-US" dirty="0" smtClean="0"/>
              <a:t>The </a:t>
            </a:r>
            <a:r>
              <a:rPr lang="en-US" dirty="0"/>
              <a:t>quantities of water </a:t>
            </a:r>
            <a:r>
              <a:rPr lang="en-US" dirty="0" smtClean="0"/>
              <a:t>going through </a:t>
            </a:r>
            <a:r>
              <a:rPr lang="en-US" dirty="0"/>
              <a:t>various individual paths of the hydrologic cycle can be described by the </a:t>
            </a:r>
            <a:r>
              <a:rPr lang="en-US" dirty="0" smtClean="0"/>
              <a:t>continuity equation </a:t>
            </a:r>
            <a:r>
              <a:rPr lang="en-US" dirty="0"/>
              <a:t>or hydrologic equation.</a:t>
            </a:r>
          </a:p>
        </p:txBody>
      </p:sp>
    </p:spTree>
    <p:extLst>
      <p:ext uri="{BB962C8B-B14F-4D97-AF65-F5344CB8AC3E}">
        <p14:creationId xmlns:p14="http://schemas.microsoft.com/office/powerpoint/2010/main" val="33359182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Conservation of mass</a:t>
            </a:r>
            <a:endParaRPr lang="en-US" dirty="0"/>
          </a:p>
        </p:txBody>
      </p:sp>
      <p:pic>
        <p:nvPicPr>
          <p:cNvPr id="10" name="Picture 9"/>
          <p:cNvPicPr>
            <a:picLocks noChangeAspect="1"/>
          </p:cNvPicPr>
          <p:nvPr/>
        </p:nvPicPr>
        <p:blipFill>
          <a:blip r:embed="rId2"/>
          <a:stretch>
            <a:fillRect/>
          </a:stretch>
        </p:blipFill>
        <p:spPr>
          <a:xfrm>
            <a:off x="-356931" y="1778000"/>
            <a:ext cx="5080000" cy="5080000"/>
          </a:xfrm>
          <a:prstGeom prst="rect">
            <a:avLst/>
          </a:prstGeom>
        </p:spPr>
      </p:pic>
      <p:sp>
        <p:nvSpPr>
          <p:cNvPr id="11" name="TextBox 10"/>
          <p:cNvSpPr txBox="1"/>
          <p:nvPr/>
        </p:nvSpPr>
        <p:spPr>
          <a:xfrm>
            <a:off x="4543310" y="2146090"/>
            <a:ext cx="4532010" cy="2800766"/>
          </a:xfrm>
          <a:prstGeom prst="rect">
            <a:avLst/>
          </a:prstGeom>
          <a:noFill/>
        </p:spPr>
        <p:txBody>
          <a:bodyPr wrap="none" rtlCol="0">
            <a:spAutoFit/>
          </a:bodyPr>
          <a:lstStyle/>
          <a:p>
            <a:r>
              <a:rPr lang="en-US" dirty="0" smtClean="0">
                <a:solidFill>
                  <a:srgbClr val="000000"/>
                </a:solidFill>
              </a:rPr>
              <a:t>The principle of conservation of mass states </a:t>
            </a:r>
          </a:p>
          <a:p>
            <a:r>
              <a:rPr lang="en-US" dirty="0" smtClean="0">
                <a:solidFill>
                  <a:srgbClr val="000000"/>
                </a:solidFill>
              </a:rPr>
              <a:t>simply that mass must be conserved for any </a:t>
            </a:r>
          </a:p>
          <a:p>
            <a:r>
              <a:rPr lang="en-US" dirty="0" smtClean="0">
                <a:solidFill>
                  <a:srgbClr val="000000"/>
                </a:solidFill>
              </a:rPr>
              <a:t>fluid in motion.</a:t>
            </a:r>
          </a:p>
          <a:p>
            <a:endParaRPr lang="en-US" dirty="0">
              <a:solidFill>
                <a:srgbClr val="000000"/>
              </a:solidFill>
            </a:endParaRPr>
          </a:p>
          <a:p>
            <a:r>
              <a:rPr lang="en-US" dirty="0">
                <a:solidFill>
                  <a:srgbClr val="000000"/>
                </a:solidFill>
              </a:rPr>
              <a:t>The total water resources of the earth are </a:t>
            </a:r>
            <a:endParaRPr lang="en-US" dirty="0" smtClean="0">
              <a:solidFill>
                <a:srgbClr val="000000"/>
              </a:solidFill>
            </a:endParaRPr>
          </a:p>
          <a:p>
            <a:r>
              <a:rPr lang="en-US" dirty="0" smtClean="0">
                <a:solidFill>
                  <a:srgbClr val="000000"/>
                </a:solidFill>
              </a:rPr>
              <a:t>constant.</a:t>
            </a:r>
          </a:p>
          <a:p>
            <a:endParaRPr lang="en-US" dirty="0">
              <a:solidFill>
                <a:srgbClr val="000000"/>
              </a:solidFill>
            </a:endParaRPr>
          </a:p>
          <a:p>
            <a:r>
              <a:rPr lang="en-US" dirty="0" smtClean="0">
                <a:solidFill>
                  <a:srgbClr val="000000"/>
                </a:solidFill>
              </a:rPr>
              <a:t>Which leads to the concept of a control</a:t>
            </a:r>
          </a:p>
          <a:p>
            <a:r>
              <a:rPr lang="en-US" dirty="0" smtClean="0">
                <a:solidFill>
                  <a:srgbClr val="000000"/>
                </a:solidFill>
              </a:rPr>
              <a:t>volume.</a:t>
            </a:r>
          </a:p>
          <a:p>
            <a:endParaRPr lang="en-US" dirty="0"/>
          </a:p>
          <a:p>
            <a:endParaRPr lang="en-US" dirty="0"/>
          </a:p>
        </p:txBody>
      </p:sp>
    </p:spTree>
    <p:extLst>
      <p:ext uri="{BB962C8B-B14F-4D97-AF65-F5344CB8AC3E}">
        <p14:creationId xmlns:p14="http://schemas.microsoft.com/office/powerpoint/2010/main" val="26911763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4662</TotalTime>
  <Words>1348</Words>
  <Application>Microsoft Macintosh PowerPoint</Application>
  <PresentationFormat>On-screen Show (4:3)</PresentationFormat>
  <Paragraphs>251</Paragraphs>
  <Slides>66</Slides>
  <Notes>27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68" baseType="lpstr">
      <vt:lpstr>Office Theme</vt:lpstr>
      <vt:lpstr>Worksheet</vt:lpstr>
      <vt:lpstr>PowerPoint Presentation</vt:lpstr>
      <vt:lpstr>Overview</vt:lpstr>
      <vt:lpstr>PowerPoint Presentation</vt:lpstr>
      <vt:lpstr>Water fluxes</vt:lpstr>
      <vt:lpstr>PowerPoint Presentation</vt:lpstr>
      <vt:lpstr>PowerPoint Presentation</vt:lpstr>
      <vt:lpstr>PowerPoint Presentation</vt:lpstr>
      <vt:lpstr>Hydrologic cycle components</vt:lpstr>
      <vt:lpstr>Conservation of mass</vt:lpstr>
      <vt:lpstr>Continuity equation</vt:lpstr>
      <vt:lpstr>Residence Time (Tr)</vt:lpstr>
      <vt:lpstr>Residence times</vt:lpstr>
      <vt:lpstr>Hydrologic equation</vt:lpstr>
      <vt:lpstr>Hydrologic equation</vt:lpstr>
      <vt:lpstr>PowerPoint Presentation</vt:lpstr>
      <vt:lpstr>Storage term: Snow</vt:lpstr>
      <vt:lpstr>Storage term: Glaciers</vt:lpstr>
      <vt:lpstr>Measuring  snowfall</vt:lpstr>
      <vt:lpstr>PowerPoint Presentation</vt:lpstr>
      <vt:lpstr>Standard rain gauge</vt:lpstr>
      <vt:lpstr>Undercatch of snow by precip gauges</vt:lpstr>
      <vt:lpstr>More snow than the gauge can handle</vt:lpstr>
      <vt:lpstr>Br</vt:lpstr>
      <vt:lpstr>Snowpits</vt:lpstr>
      <vt:lpstr>PowerPoint Presentation</vt:lpstr>
      <vt:lpstr>PowerPoint Presentation</vt:lpstr>
      <vt:lpstr>Snow Courses</vt:lpstr>
      <vt:lpstr> Federal or Mt. Rose snow sampler. </vt:lpstr>
      <vt:lpstr>Federal sampler  in action</vt:lpstr>
      <vt:lpstr>SnoTel Site</vt:lpstr>
      <vt:lpstr>Enhanced SnoTel Site</vt:lpstr>
      <vt:lpstr>Meteor Burst telemetry</vt:lpstr>
      <vt:lpstr>PowerPoint Presentation</vt:lpstr>
      <vt:lpstr>LIDAR</vt:lpstr>
      <vt:lpstr>PowerPoint Presentation</vt:lpstr>
      <vt:lpstr>NWT LIDAR snow depth</vt:lpstr>
      <vt:lpstr>GPS</vt:lpstr>
      <vt:lpstr>PowerPoint Presentation</vt:lpstr>
      <vt:lpstr>PowerPoint Presentation</vt:lpstr>
      <vt:lpstr>GPS home site</vt:lpstr>
      <vt:lpstr>Stream flow</vt:lpstr>
      <vt:lpstr>Unit hydrograph</vt:lpstr>
      <vt:lpstr>Hortonian overland flow</vt:lpstr>
      <vt:lpstr>PowerPoint Presentation</vt:lpstr>
      <vt:lpstr>PowerPoint Presentation</vt:lpstr>
      <vt:lpstr>Snowmelt delivers water when we need it in the spring and summer</vt:lpstr>
      <vt:lpstr>Mountains as Water Towers</vt:lpstr>
      <vt:lpstr>PowerPoint Presentation</vt:lpstr>
      <vt:lpstr>PowerPoint Presentation</vt:lpstr>
      <vt:lpstr>Water balance, Como Creek, </vt:lpstr>
      <vt:lpstr>Precipitation increases with elevation</vt:lpstr>
      <vt:lpstr>PowerPoint Presentation</vt:lpstr>
      <vt:lpstr>PowerPoint Presentation</vt:lpstr>
      <vt:lpstr>PowerPoint Presentation</vt:lpstr>
      <vt:lpstr>PowerPoint Presentation</vt:lpstr>
      <vt:lpstr>Specific discharge elevation gradient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Stream Flow Chemistry</dc:title>
  <dc:creator>niwot</dc:creator>
  <cp:lastModifiedBy>Mark Williams</cp:lastModifiedBy>
  <cp:revision>684</cp:revision>
  <cp:lastPrinted>2003-11-03T21:43:05Z</cp:lastPrinted>
  <dcterms:created xsi:type="dcterms:W3CDTF">2002-12-19T16:40:14Z</dcterms:created>
  <dcterms:modified xsi:type="dcterms:W3CDTF">2015-01-31T23:38:32Z</dcterms:modified>
</cp:coreProperties>
</file>