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1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embeddings/oleObject2.bin" ContentType="application/vnd.openxmlformats-officedocument.oleObject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68" r:id="rId3"/>
  </p:sldMasterIdLst>
  <p:notesMasterIdLst>
    <p:notesMasterId r:id="rId66"/>
  </p:notesMasterIdLst>
  <p:sldIdLst>
    <p:sldId id="256" r:id="rId4"/>
    <p:sldId id="259" r:id="rId5"/>
    <p:sldId id="264" r:id="rId6"/>
    <p:sldId id="265" r:id="rId7"/>
    <p:sldId id="266" r:id="rId8"/>
    <p:sldId id="267" r:id="rId9"/>
    <p:sldId id="268" r:id="rId10"/>
    <p:sldId id="269" r:id="rId11"/>
    <p:sldId id="263" r:id="rId12"/>
    <p:sldId id="293" r:id="rId13"/>
    <p:sldId id="294" r:id="rId14"/>
    <p:sldId id="295" r:id="rId15"/>
    <p:sldId id="296" r:id="rId16"/>
    <p:sldId id="297" r:id="rId17"/>
    <p:sldId id="336" r:id="rId18"/>
    <p:sldId id="337" r:id="rId19"/>
    <p:sldId id="338" r:id="rId20"/>
    <p:sldId id="339" r:id="rId21"/>
    <p:sldId id="298" r:id="rId22"/>
    <p:sldId id="299" r:id="rId23"/>
    <p:sldId id="300" r:id="rId24"/>
    <p:sldId id="301" r:id="rId25"/>
    <p:sldId id="302" r:id="rId26"/>
    <p:sldId id="303" r:id="rId27"/>
    <p:sldId id="304" r:id="rId28"/>
    <p:sldId id="305" r:id="rId29"/>
    <p:sldId id="306" r:id="rId30"/>
    <p:sldId id="308" r:id="rId31"/>
    <p:sldId id="309" r:id="rId32"/>
    <p:sldId id="364" r:id="rId33"/>
    <p:sldId id="363" r:id="rId34"/>
    <p:sldId id="310" r:id="rId35"/>
    <p:sldId id="340" r:id="rId36"/>
    <p:sldId id="341" r:id="rId37"/>
    <p:sldId id="342" r:id="rId38"/>
    <p:sldId id="343" r:id="rId39"/>
    <p:sldId id="344" r:id="rId40"/>
    <p:sldId id="345" r:id="rId41"/>
    <p:sldId id="346" r:id="rId42"/>
    <p:sldId id="347" r:id="rId43"/>
    <p:sldId id="348" r:id="rId44"/>
    <p:sldId id="351" r:id="rId45"/>
    <p:sldId id="350" r:id="rId46"/>
    <p:sldId id="353" r:id="rId47"/>
    <p:sldId id="349" r:id="rId48"/>
    <p:sldId id="354" r:id="rId49"/>
    <p:sldId id="355" r:id="rId50"/>
    <p:sldId id="366" r:id="rId51"/>
    <p:sldId id="365" r:id="rId52"/>
    <p:sldId id="356" r:id="rId53"/>
    <p:sldId id="358" r:id="rId54"/>
    <p:sldId id="359" r:id="rId55"/>
    <p:sldId id="367" r:id="rId56"/>
    <p:sldId id="360" r:id="rId57"/>
    <p:sldId id="362" r:id="rId58"/>
    <p:sldId id="361" r:id="rId59"/>
    <p:sldId id="283" r:id="rId60"/>
    <p:sldId id="284" r:id="rId61"/>
    <p:sldId id="285" r:id="rId62"/>
    <p:sldId id="286" r:id="rId63"/>
    <p:sldId id="368" r:id="rId64"/>
    <p:sldId id="369" r:id="rId6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7" d="100"/>
          <a:sy n="67" d="100"/>
        </p:scale>
        <p:origin x="-183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slide" Target="slides/slide62.xml"/><Relationship Id="rId66" Type="http://schemas.openxmlformats.org/officeDocument/2006/relationships/notesMaster" Target="notesMasters/notesMaster1.xml"/><Relationship Id="rId67" Type="http://schemas.openxmlformats.org/officeDocument/2006/relationships/printerSettings" Target="printerSettings/printerSettings1.bin"/><Relationship Id="rId68" Type="http://schemas.openxmlformats.org/officeDocument/2006/relationships/presProps" Target="presProps.xml"/><Relationship Id="rId69" Type="http://schemas.openxmlformats.org/officeDocument/2006/relationships/viewProps" Target="viewProps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70" Type="http://schemas.openxmlformats.org/officeDocument/2006/relationships/theme" Target="theme/theme1.xml"/><Relationship Id="rId71" Type="http://schemas.openxmlformats.org/officeDocument/2006/relationships/tableStyles" Target="tableStyles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3840EF-F49C-7D4E-90D0-A026E44E9AAD}" type="datetimeFigureOut">
              <a:rPr lang="en-US" smtClean="0"/>
              <a:t>2/19/13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663C26-85F6-D24D-8381-EAEDA3E8527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457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42D5D87-F3E3-461E-90D4-82B7C8425E65}" type="slidenum">
              <a:rPr lang="en-GB" smtClean="0">
                <a:solidFill>
                  <a:prstClr val="black"/>
                </a:solidFill>
                <a:latin typeface="Calibri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GB" smtClean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2BF5D7-822C-B349-9EAF-9E46A61F6D4F}" type="slidenum">
              <a:rPr lang="en-US"/>
              <a:pPr/>
              <a:t>21</a:t>
            </a:fld>
            <a:endParaRPr lang="en-US"/>
          </a:p>
        </p:txBody>
      </p:sp>
      <p:sp>
        <p:nvSpPr>
          <p:cNvPr id="254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6228" y="686543"/>
            <a:ext cx="4547101" cy="3428022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FB8A58-D80D-E04B-9937-0937722E7D75}" type="slidenum">
              <a:rPr lang="en-US"/>
              <a:pPr/>
              <a:t>22</a:t>
            </a:fld>
            <a:endParaRPr lang="en-US"/>
          </a:p>
        </p:txBody>
      </p:sp>
      <p:sp>
        <p:nvSpPr>
          <p:cNvPr id="20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6228" y="686543"/>
            <a:ext cx="4547101" cy="3428022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1B2E06-DEEF-F149-83C0-7C318E4CFD45}" type="slidenum">
              <a:rPr lang="en-US"/>
              <a:pPr/>
              <a:t>23</a:t>
            </a:fld>
            <a:endParaRPr lang="en-US"/>
          </a:p>
        </p:txBody>
      </p:sp>
      <p:sp>
        <p:nvSpPr>
          <p:cNvPr id="16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6228" y="686543"/>
            <a:ext cx="4547101" cy="3428022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5705B1-5FE5-E643-B603-B84E90FB9BCA}" type="slidenum">
              <a:rPr lang="en-US"/>
              <a:pPr/>
              <a:t>24</a:t>
            </a:fld>
            <a:endParaRPr lang="en-US"/>
          </a:p>
        </p:txBody>
      </p:sp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6228" y="686543"/>
            <a:ext cx="4547101" cy="3428022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B7B131-BF04-9B4B-835E-CDB8D5F46F39}" type="slidenum">
              <a:rPr lang="en-US"/>
              <a:pPr/>
              <a:t>25</a:t>
            </a:fld>
            <a:endParaRPr lang="en-US"/>
          </a:p>
        </p:txBody>
      </p:sp>
      <p:sp>
        <p:nvSpPr>
          <p:cNvPr id="22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6228" y="686543"/>
            <a:ext cx="4547101" cy="3428022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FF4389-DDB6-7D41-93CF-C4E011E1E353}" type="slidenum">
              <a:rPr lang="en-US"/>
              <a:pPr/>
              <a:t>26</a:t>
            </a:fld>
            <a:endParaRPr lang="en-US"/>
          </a:p>
        </p:txBody>
      </p:sp>
      <p:sp>
        <p:nvSpPr>
          <p:cNvPr id="22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6228" y="686543"/>
            <a:ext cx="4547101" cy="3428022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26AF65-8003-EC48-85B7-6D5AC5F9A9F3}" type="slidenum">
              <a:rPr lang="en-US"/>
              <a:pPr/>
              <a:t>27</a:t>
            </a:fld>
            <a:endParaRPr lang="en-US"/>
          </a:p>
        </p:txBody>
      </p:sp>
      <p:sp>
        <p:nvSpPr>
          <p:cNvPr id="22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D808FF-B8FD-0D46-8054-34819EC41B2E}" type="slidenum">
              <a:rPr lang="en-US"/>
              <a:pPr/>
              <a:t>28</a:t>
            </a:fld>
            <a:endParaRPr lang="en-US"/>
          </a:p>
        </p:txBody>
      </p:sp>
      <p:sp>
        <p:nvSpPr>
          <p:cNvPr id="20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6228" y="686543"/>
            <a:ext cx="4547101" cy="3428022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1597BB-E97B-2748-9151-F334D6C171AE}" type="slidenum">
              <a:rPr lang="en-US"/>
              <a:pPr/>
              <a:t>29</a:t>
            </a:fld>
            <a:endParaRPr lang="en-US"/>
          </a:p>
        </p:txBody>
      </p:sp>
      <p:sp>
        <p:nvSpPr>
          <p:cNvPr id="20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6228" y="686543"/>
            <a:ext cx="4547101" cy="3428022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2E6359-6089-6447-8D59-857A347FA7EB}" type="slidenum">
              <a:rPr lang="en-US"/>
              <a:pPr/>
              <a:t>32</a:t>
            </a:fld>
            <a:endParaRPr lang="en-US"/>
          </a:p>
        </p:txBody>
      </p:sp>
      <p:sp>
        <p:nvSpPr>
          <p:cNvPr id="21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6228" y="686543"/>
            <a:ext cx="4547101" cy="3428022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02B8C3-0EDF-49B1-977E-E7E2169AE1B7}" type="slidenum">
              <a:rPr lang="en-US" smtClean="0">
                <a:solidFill>
                  <a:srgbClr val="000000"/>
                </a:solidFill>
                <a:latin typeface="Arial" charset="0"/>
              </a:rPr>
              <a:pPr/>
              <a:t>8</a:t>
            </a:fld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30588"/>
          </a:xfrm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7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143F33-3A1A-5947-9C46-387C84B5284C}" type="slidenum">
              <a:rPr lang="en-US"/>
              <a:pPr/>
              <a:t>10</a:t>
            </a:fld>
            <a:endParaRPr lang="en-US"/>
          </a:p>
        </p:txBody>
      </p:sp>
      <p:sp>
        <p:nvSpPr>
          <p:cNvPr id="20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6228" y="686543"/>
            <a:ext cx="4547101" cy="3428022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BD82BD-7EBA-674B-9439-44381517A9B5}" type="slidenum">
              <a:rPr lang="en-US"/>
              <a:pPr/>
              <a:t>11</a:t>
            </a:fld>
            <a:endParaRPr lang="en-US"/>
          </a:p>
        </p:txBody>
      </p:sp>
      <p:sp>
        <p:nvSpPr>
          <p:cNvPr id="23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6228" y="686543"/>
            <a:ext cx="4547101" cy="3428022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D142F5-22AF-CF44-808A-9E195FCF9761}" type="slidenum">
              <a:rPr lang="en-US"/>
              <a:pPr/>
              <a:t>12</a:t>
            </a:fld>
            <a:endParaRPr lang="en-US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6228" y="686543"/>
            <a:ext cx="4547101" cy="3428022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/>
              <a:t>80% of studies in the ecological literature last less than three years</a:t>
            </a:r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2572334" y="3478067"/>
            <a:ext cx="7135045" cy="40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2" tIns="45715" rIns="91432" bIns="45715">
            <a:spAutoFit/>
          </a:bodyPr>
          <a:lstStyle/>
          <a:p>
            <a:pPr defTabSz="914460"/>
            <a:r>
              <a:rPr lang="en-US" sz="2000">
                <a:solidFill>
                  <a:srgbClr val="FF0000"/>
                </a:solidFill>
              </a:rPr>
              <a:t>80% of studies in the ecological literature last less than three years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8B3F41-6ACB-F84D-A963-3919FB58D5CD}" type="slidenum">
              <a:rPr lang="en-US"/>
              <a:pPr/>
              <a:t>13</a:t>
            </a:fld>
            <a:endParaRPr lang="en-US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6228" y="686543"/>
            <a:ext cx="4547101" cy="3428022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/>
              <a:t>Unusual events reset systems.  Short-term studies initiated before and after a rare event are viewing different system states.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2B78F1-3901-CD4E-8FC0-810AFA432EFD}" type="slidenum">
              <a:rPr lang="en-US"/>
              <a:pPr/>
              <a:t>14</a:t>
            </a:fld>
            <a:endParaRPr lang="en-US"/>
          </a:p>
        </p:txBody>
      </p:sp>
      <p:sp>
        <p:nvSpPr>
          <p:cNvPr id="234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6228" y="686543"/>
            <a:ext cx="4547101" cy="3428022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C9C880-B906-5540-9BB3-AA28A4727EB9}" type="slidenum">
              <a:rPr lang="en-US"/>
              <a:pPr/>
              <a:t>19</a:t>
            </a:fld>
            <a:endParaRPr lang="en-US"/>
          </a:p>
        </p:txBody>
      </p:sp>
      <p:sp>
        <p:nvSpPr>
          <p:cNvPr id="20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6228" y="686543"/>
            <a:ext cx="4547101" cy="3428022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13A85C-DE8F-4442-B87B-D73B9E57891A}" type="slidenum">
              <a:rPr lang="en-US"/>
              <a:pPr/>
              <a:t>20</a:t>
            </a:fld>
            <a:endParaRPr lang="en-US"/>
          </a:p>
        </p:txBody>
      </p:sp>
      <p:sp>
        <p:nvSpPr>
          <p:cNvPr id="23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6228" y="686543"/>
            <a:ext cx="4547101" cy="3428022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D48CB-DC02-F041-8BAF-1BFCE794B24B}" type="datetimeFigureOut">
              <a:rPr lang="en-US" smtClean="0"/>
              <a:t>2/19/13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AF4C9-2C77-2B46-91B4-CEC233A800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950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D48CB-DC02-F041-8BAF-1BFCE794B24B}" type="datetimeFigureOut">
              <a:rPr lang="en-US" smtClean="0"/>
              <a:t>2/19/13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AF4C9-2C77-2B46-91B4-CEC233A800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050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D48CB-DC02-F041-8BAF-1BFCE794B24B}" type="datetimeFigureOut">
              <a:rPr lang="en-US" smtClean="0"/>
              <a:t>2/19/13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AF4C9-2C77-2B46-91B4-CEC233A800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4982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3" tIns="45717" rIns="91433" bIns="45717" anchor="ctr"/>
          <a:lstStyle/>
          <a:p>
            <a:pPr algn="ctr" defTabSz="914334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76226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3" tIns="45717" rIns="91433" bIns="45717" anchor="ctr"/>
          <a:lstStyle/>
          <a:p>
            <a:pPr algn="ctr" defTabSz="914334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990601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3" tIns="45717" rIns="91433" bIns="45717" anchor="ctr"/>
          <a:lstStyle/>
          <a:p>
            <a:pPr algn="ctr" defTabSz="914334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3" tIns="45717" rIns="91433" bIns="45717" anchor="ctr"/>
          <a:lstStyle/>
          <a:p>
            <a:pPr algn="ctr" defTabSz="914334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33" tIns="45717" rIns="91433" bIns="45717"/>
          <a:lstStyle/>
          <a:p>
            <a:pPr defTabSz="914334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33" tIns="45717" rIns="91433" bIns="45717"/>
          <a:lstStyle/>
          <a:p>
            <a:pPr defTabSz="914334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33" tIns="45717" rIns="91433" bIns="45717"/>
          <a:lstStyle/>
          <a:p>
            <a:pPr defTabSz="914334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33" tIns="45717" rIns="91433" bIns="45717"/>
          <a:lstStyle/>
          <a:p>
            <a:pPr defTabSz="914334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33" tIns="45717" rIns="91433" bIns="45717"/>
          <a:lstStyle/>
          <a:p>
            <a:pPr defTabSz="914334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33" tIns="45717" rIns="91433" bIns="45717"/>
          <a:lstStyle/>
          <a:p>
            <a:pPr defTabSz="914334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3" tIns="45717" rIns="91433" bIns="45717" anchor="ctr"/>
          <a:lstStyle/>
          <a:p>
            <a:pPr algn="ctr" defTabSz="91433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3" tIns="45717" rIns="91433" bIns="45717" anchor="ctr"/>
          <a:lstStyle/>
          <a:p>
            <a:pPr algn="ctr" defTabSz="91433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3" tIns="45717" rIns="91433" bIns="45717" anchor="ctr"/>
          <a:lstStyle/>
          <a:p>
            <a:pPr algn="ctr" defTabSz="91433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1090613" y="5500689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3" tIns="45717" rIns="91433" bIns="45717" anchor="ctr"/>
          <a:lstStyle/>
          <a:p>
            <a:pPr algn="ctr" defTabSz="91433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3" tIns="45717" rIns="91433" bIns="45717" anchor="ctr"/>
          <a:lstStyle/>
          <a:p>
            <a:pPr algn="ctr" defTabSz="91433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905001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3" tIns="45717" rIns="91433" bIns="45717" anchor="ctr"/>
          <a:lstStyle/>
          <a:p>
            <a:pPr algn="ctr" defTabSz="91433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1"/>
            <a:ext cx="6172200" cy="1894363"/>
          </a:xfrm>
        </p:spPr>
        <p:txBody>
          <a:bodyPr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3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167" indent="0" algn="ctr">
              <a:buNone/>
            </a:lvl2pPr>
            <a:lvl3pPr marL="914334" indent="0" algn="ctr">
              <a:buNone/>
            </a:lvl3pPr>
            <a:lvl4pPr marL="1371502" indent="0" algn="ctr">
              <a:buNone/>
            </a:lvl4pPr>
            <a:lvl5pPr marL="1828669" indent="0" algn="ctr">
              <a:buNone/>
            </a:lvl5pPr>
            <a:lvl6pPr marL="2285836" indent="0" algn="ctr">
              <a:buNone/>
            </a:lvl6pPr>
            <a:lvl7pPr marL="2743004" indent="0" algn="ctr">
              <a:buNone/>
            </a:lvl7pPr>
            <a:lvl8pPr marL="3200171" indent="0" algn="ctr">
              <a:buNone/>
            </a:lvl8pPr>
            <a:lvl9pPr marL="3657338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2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803178-AC9A-425C-937D-7613FB1B8910}" type="datetimeFigureOut">
              <a:rPr lang="en-US">
                <a:solidFill>
                  <a:srgbClr val="000000"/>
                </a:solidFill>
                <a:latin typeface="Calibri"/>
              </a:rPr>
              <a:pPr>
                <a:defRPr/>
              </a:pPr>
              <a:t>2/19/13</a:t>
            </a:fld>
            <a:endParaRPr lang="en-GB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81476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63" y="4929189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A4AE4E-7B6F-40A7-AED6-0B17027E1F97}" type="slidenum">
              <a:rPr lang="en-GB">
                <a:latin typeface="Calibri"/>
              </a:rPr>
              <a:pPr>
                <a:defRPr/>
              </a:pPr>
              <a:t>‹#›</a:t>
            </a:fld>
            <a:endParaRPr lang="en-GB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03184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EEE405-64A8-4022-85C1-4BE37A9D189F}" type="datetimeFigureOut">
              <a:rPr lang="en-US">
                <a:solidFill>
                  <a:srgbClr val="000000"/>
                </a:solidFill>
                <a:latin typeface="Calibri"/>
              </a:rPr>
              <a:pPr>
                <a:defRPr/>
              </a:pPr>
              <a:t>2/19/13</a:t>
            </a:fld>
            <a:endParaRPr lang="en-GB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FDCCB3-E497-45CE-BFD9-26106CE75468}" type="slidenum">
              <a:rPr lang="en-GB">
                <a:latin typeface="Calibri"/>
              </a:rPr>
              <a:pPr>
                <a:defRPr/>
              </a:pPr>
              <a:t>‹#›</a:t>
            </a:fld>
            <a:endParaRPr lang="en-GB">
              <a:latin typeface="Calibri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1220E76A-0A74-4A5B-B800-A604B50691EB}" type="datetimeFigureOut">
              <a:rPr lang="en-US">
                <a:solidFill>
                  <a:srgbClr val="000000"/>
                </a:solidFill>
                <a:latin typeface="Calibri"/>
              </a:rPr>
              <a:pPr>
                <a:defRPr/>
              </a:pPr>
              <a:t>2/19/13</a:t>
            </a:fld>
            <a:endParaRPr lang="en-GB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D7E5ABD9-B726-401E-9FA0-3B89EDF01CFD}" type="slidenum">
              <a:rPr lang="en-GB">
                <a:latin typeface="Calibri"/>
              </a:rPr>
              <a:pPr>
                <a:defRPr/>
              </a:pPr>
              <a:t>‹#›</a:t>
            </a:fld>
            <a:endParaRPr lang="en-GB">
              <a:latin typeface="Calibri"/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CC6184-5AA0-5945-810F-4C751572F522}" type="slidenum">
              <a:rPr lang="en-US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4131888"/>
      </p:ext>
    </p:extLst>
  </p:cSld>
  <p:clrMapOvr>
    <a:masterClrMapping/>
  </p:clrMapOvr>
  <p:transition xmlns:p14="http://schemas.microsoft.com/office/powerpoint/2010/main">
    <p:wipe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1" y="2130576"/>
            <a:ext cx="7772198" cy="146987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02" y="3886200"/>
            <a:ext cx="6400398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112863" indent="0" algn="ctr">
              <a:buNone/>
              <a:defRPr/>
            </a:lvl2pPr>
            <a:lvl3pPr marL="225727" indent="0" algn="ctr">
              <a:buNone/>
              <a:defRPr/>
            </a:lvl3pPr>
            <a:lvl4pPr marL="338590" indent="0" algn="ctr">
              <a:buNone/>
              <a:defRPr/>
            </a:lvl4pPr>
            <a:lvl5pPr marL="451454" indent="0" algn="ctr">
              <a:buNone/>
              <a:defRPr/>
            </a:lvl5pPr>
            <a:lvl6pPr marL="564316" indent="0" algn="ctr">
              <a:buNone/>
              <a:defRPr/>
            </a:lvl6pPr>
            <a:lvl7pPr marL="677179" indent="0" algn="ctr">
              <a:buNone/>
              <a:defRPr/>
            </a:lvl7pPr>
            <a:lvl8pPr marL="790043" indent="0" algn="ctr">
              <a:buNone/>
              <a:defRPr/>
            </a:lvl8pPr>
            <a:lvl9pPr marL="90290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85594-ADCC-442A-99BE-8E5D4B38F7C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6836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074982-0055-3A4D-AF9A-BF47DD32B01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866673"/>
      </p:ext>
    </p:extLst>
  </p:cSld>
  <p:clrMapOvr>
    <a:masterClrMapping/>
  </p:clrMapOvr>
  <p:transition xmlns:p14="http://schemas.microsoft.com/office/powerpoint/2010/main">
    <p:wipe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51DE0E-1367-4E42-8D76-B67D0045F12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648803"/>
      </p:ext>
    </p:extLst>
  </p:cSld>
  <p:clrMapOvr>
    <a:masterClrMapping/>
  </p:clrMapOvr>
  <p:transition xmlns:p14="http://schemas.microsoft.com/office/powerpoint/2010/main">
    <p:wipe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D48CB-DC02-F041-8BAF-1BFCE794B24B}" type="datetimeFigureOut">
              <a:rPr lang="en-US" smtClean="0"/>
              <a:t>2/19/13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AF4C9-2C77-2B46-91B4-CEC233A800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212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D48CB-DC02-F041-8BAF-1BFCE794B24B}" type="datetimeFigureOut">
              <a:rPr lang="en-US" smtClean="0"/>
              <a:t>2/19/13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AF4C9-2C77-2B46-91B4-CEC233A800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521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D48CB-DC02-F041-8BAF-1BFCE794B24B}" type="datetimeFigureOut">
              <a:rPr lang="en-US" smtClean="0"/>
              <a:t>2/19/13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AF4C9-2C77-2B46-91B4-CEC233A800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483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D48CB-DC02-F041-8BAF-1BFCE794B24B}" type="datetimeFigureOut">
              <a:rPr lang="en-US" smtClean="0"/>
              <a:t>2/19/13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AF4C9-2C77-2B46-91B4-CEC233A800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26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D48CB-DC02-F041-8BAF-1BFCE794B24B}" type="datetimeFigureOut">
              <a:rPr lang="en-US" smtClean="0"/>
              <a:t>2/19/13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AF4C9-2C77-2B46-91B4-CEC233A800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390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D48CB-DC02-F041-8BAF-1BFCE794B24B}" type="datetimeFigureOut">
              <a:rPr lang="en-US" smtClean="0"/>
              <a:t>2/19/13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AF4C9-2C77-2B46-91B4-CEC233A800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764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D48CB-DC02-F041-8BAF-1BFCE794B24B}" type="datetimeFigureOut">
              <a:rPr lang="en-US" smtClean="0"/>
              <a:t>2/19/13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AF4C9-2C77-2B46-91B4-CEC233A800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442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D48CB-DC02-F041-8BAF-1BFCE794B24B}" type="datetimeFigureOut">
              <a:rPr lang="en-US" smtClean="0"/>
              <a:t>2/19/13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AF4C9-2C77-2B46-91B4-CEC233A800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870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theme" Target="../theme/theme2.xml"/><Relationship Id="rId6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4" Type="http://schemas.openxmlformats.org/officeDocument/2006/relationships/theme" Target="../theme/theme3.xml"/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CD48CB-DC02-F041-8BAF-1BFCE794B24B}" type="datetimeFigureOut">
              <a:rPr lang="en-US" smtClean="0"/>
              <a:t>2/19/13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AAF4C9-2C77-2B46-91B4-CEC233A800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644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 cstate="print">
            <a:lum bright="6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33" tIns="45717" rIns="91433" bIns="45717"/>
          <a:lstStyle/>
          <a:p>
            <a:pPr defTabSz="91433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91433" tIns="45717" rIns="91433" bIns="45717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8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7467600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3" tIns="45717" rIns="91433" bIns="4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045" y="1081882"/>
            <a:ext cx="2011362" cy="384175"/>
          </a:xfrm>
          <a:prstGeom prst="rect">
            <a:avLst/>
          </a:prstGeom>
        </p:spPr>
        <p:txBody>
          <a:bodyPr vert="horz" lIns="91433" tIns="45717" rIns="91433" bIns="45717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defTabSz="914334" fontAlgn="base">
              <a:spcBef>
                <a:spcPct val="0"/>
              </a:spcBef>
              <a:spcAft>
                <a:spcPct val="0"/>
              </a:spcAft>
              <a:defRPr/>
            </a:pPr>
            <a:fld id="{73F9C5B5-736A-480D-B859-3E4D4004BAD6}" type="datetimeFigureOut">
              <a:rPr lang="en-US">
                <a:solidFill>
                  <a:srgbClr val="000000"/>
                </a:solidFill>
                <a:latin typeface="Arial" charset="0"/>
              </a:rPr>
              <a:pPr defTabSz="914334" fontAlgn="base">
                <a:spcBef>
                  <a:spcPct val="0"/>
                </a:spcBef>
                <a:spcAft>
                  <a:spcPct val="0"/>
                </a:spcAft>
                <a:defRPr/>
              </a:pPr>
              <a:t>2/19/13</a:t>
            </a:fld>
            <a:endParaRPr lang="en-GB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6"/>
            <a:ext cx="3200400" cy="365125"/>
          </a:xfrm>
          <a:prstGeom prst="rect">
            <a:avLst/>
          </a:prstGeom>
        </p:spPr>
        <p:txBody>
          <a:bodyPr vert="horz" lIns="91433" tIns="45717" rIns="91433" bIns="45717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defTabSz="914334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33" tIns="45717" rIns="91433" bIns="45717"/>
          <a:lstStyle/>
          <a:p>
            <a:pPr defTabSz="914334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33" tIns="45717" rIns="91433" bIns="45717"/>
          <a:lstStyle/>
          <a:p>
            <a:pPr defTabSz="914334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3" tIns="45717" rIns="91433" bIns="45717" anchor="ctr"/>
          <a:lstStyle/>
          <a:p>
            <a:pPr algn="ctr" defTabSz="914334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33" tIns="45717" rIns="91433" bIns="45717"/>
          <a:lstStyle/>
          <a:p>
            <a:pPr defTabSz="914334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8156576" y="5715001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3" tIns="45717" rIns="91433" bIns="45717" anchor="ctr"/>
          <a:lstStyle/>
          <a:p>
            <a:pPr algn="ctr" defTabSz="91433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lIns="91433" tIns="45717" rIns="91433" bIns="45717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defTabSz="914334" fontAlgn="base">
              <a:spcBef>
                <a:spcPct val="0"/>
              </a:spcBef>
              <a:spcAft>
                <a:spcPct val="0"/>
              </a:spcAft>
              <a:defRPr/>
            </a:pPr>
            <a:fld id="{FA1DE16C-9BF8-4746-B8D9-29E097F48A28}" type="slidenum">
              <a:rPr lang="en-GB">
                <a:latin typeface="Arial" charset="0"/>
              </a:rPr>
              <a:pPr defTabSz="91433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98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alibri" pitchFamily="34" charset="0"/>
        </a:defRPr>
      </a:lvl5pPr>
      <a:lvl6pPr marL="457167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alibri" pitchFamily="34" charset="0"/>
        </a:defRPr>
      </a:lvl6pPr>
      <a:lvl7pPr marL="914334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alibri" pitchFamily="34" charset="0"/>
        </a:defRPr>
      </a:lvl7pPr>
      <a:lvl8pPr marL="1371502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alibri" pitchFamily="34" charset="0"/>
        </a:defRPr>
      </a:lvl8pPr>
      <a:lvl9pPr marL="1828669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alibri" pitchFamily="34" charset="0"/>
        </a:defRPr>
      </a:lvl9pPr>
    </p:titleStyle>
    <p:bodyStyle>
      <a:lvl1pPr marL="273031" indent="-273031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17" indent="-273031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4" indent="-182550" algn="l" rtl="0" eaLnBrk="0" fontAlgn="base" hangingPunct="0">
        <a:spcBef>
          <a:spcPct val="20000"/>
        </a:spcBef>
        <a:spcAft>
          <a:spcPct val="0"/>
        </a:spcAft>
        <a:buClr>
          <a:srgbClr val="C2C2C2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187365" indent="-182550" algn="l" rtl="0" eaLnBrk="0" fontAlgn="base" hangingPunct="0">
        <a:spcBef>
          <a:spcPct val="20000"/>
        </a:spcBef>
        <a:spcAft>
          <a:spcPct val="0"/>
        </a:spcAft>
        <a:buClr>
          <a:srgbClr val="EBEBEB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61983" indent="-182550" algn="l" rtl="0" eaLnBrk="0" fontAlgn="base" hangingPunct="0">
        <a:spcBef>
          <a:spcPct val="20000"/>
        </a:spcBef>
        <a:spcAft>
          <a:spcPct val="0"/>
        </a:spcAft>
        <a:buClr>
          <a:srgbClr val="D5D5D5"/>
        </a:buClr>
        <a:buSzPct val="68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236" indent="-182867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536" indent="-182867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5836" indent="-182867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137" indent="-182867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0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0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7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3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6793" y="274694"/>
            <a:ext cx="823041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6793" y="1600344"/>
            <a:ext cx="8230414" cy="4525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6793" y="6245332"/>
            <a:ext cx="2133962" cy="4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 defTabSz="914334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45" y="6245332"/>
            <a:ext cx="2895510" cy="4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 defTabSz="914334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45" y="6245332"/>
            <a:ext cx="2133962" cy="4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 defTabSz="914334" fontAlgn="base">
              <a:spcBef>
                <a:spcPct val="0"/>
              </a:spcBef>
              <a:spcAft>
                <a:spcPct val="0"/>
              </a:spcAft>
              <a:defRPr/>
            </a:pPr>
            <a:fld id="{8263F6C6-987E-4538-AA97-766949EB05FC}" type="slidenum">
              <a:rPr lang="en-US">
                <a:solidFill>
                  <a:srgbClr val="000000"/>
                </a:solidFill>
                <a:ea typeface="ＭＳ Ｐゴシック" pitchFamily="34" charset="-128"/>
              </a:rPr>
              <a:pPr defTabSz="91433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49444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82" r:id="rId2"/>
    <p:sldLayoutId id="2147483683" r:id="rId3"/>
  </p:sldLayoutIdLst>
  <p:txStyles>
    <p:titleStyle>
      <a:lvl1pPr algn="ctr" defTabSz="91391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1391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defTabSz="91391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defTabSz="91391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defTabSz="91391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112871" algn="ctr" defTabSz="914337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225743" algn="ctr" defTabSz="914337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338614" algn="ctr" defTabSz="914337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451486" algn="ctr" defTabSz="914337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655" indent="-342655" algn="l" defTabSz="913910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337" indent="-285628" algn="l" defTabSz="913910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9" charset="-128"/>
        </a:defRPr>
      </a:lvl2pPr>
      <a:lvl3pPr marL="1142510" indent="-228109" algn="l" defTabSz="913910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9" charset="-128"/>
        </a:defRPr>
      </a:lvl3pPr>
      <a:lvl4pPr marL="1599710" indent="-228109" algn="l" defTabSz="913910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9" charset="-128"/>
        </a:defRPr>
      </a:lvl4pPr>
      <a:lvl5pPr marL="2056911" indent="-228109" algn="l" defTabSz="91391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5pPr>
      <a:lvl6pPr marL="2170029" indent="-228487" algn="l" defTabSz="914337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282901" indent="-228487" algn="l" defTabSz="914337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2395772" indent="-228487" algn="l" defTabSz="914337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2508643" indent="-228487" algn="l" defTabSz="914337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225743" rtl="0" eaLnBrk="1" latinLnBrk="0" hangingPunct="1">
        <a:defRPr sz="400" kern="1200">
          <a:solidFill>
            <a:schemeClr val="tx1"/>
          </a:solidFill>
          <a:latin typeface="+mn-lt"/>
          <a:ea typeface="+mn-ea"/>
          <a:cs typeface="+mn-cs"/>
        </a:defRPr>
      </a:lvl1pPr>
      <a:lvl2pPr marL="112871" algn="l" defTabSz="225743" rtl="0" eaLnBrk="1" latinLnBrk="0" hangingPunct="1">
        <a:defRPr sz="400" kern="1200">
          <a:solidFill>
            <a:schemeClr val="tx1"/>
          </a:solidFill>
          <a:latin typeface="+mn-lt"/>
          <a:ea typeface="+mn-ea"/>
          <a:cs typeface="+mn-cs"/>
        </a:defRPr>
      </a:lvl2pPr>
      <a:lvl3pPr marL="225743" algn="l" defTabSz="225743" rtl="0" eaLnBrk="1" latinLnBrk="0" hangingPunct="1">
        <a:defRPr sz="400" kern="1200">
          <a:solidFill>
            <a:schemeClr val="tx1"/>
          </a:solidFill>
          <a:latin typeface="+mn-lt"/>
          <a:ea typeface="+mn-ea"/>
          <a:cs typeface="+mn-cs"/>
        </a:defRPr>
      </a:lvl3pPr>
      <a:lvl4pPr marL="338614" algn="l" defTabSz="225743" rtl="0" eaLnBrk="1" latinLnBrk="0" hangingPunct="1">
        <a:defRPr sz="400" kern="1200">
          <a:solidFill>
            <a:schemeClr val="tx1"/>
          </a:solidFill>
          <a:latin typeface="+mn-lt"/>
          <a:ea typeface="+mn-ea"/>
          <a:cs typeface="+mn-cs"/>
        </a:defRPr>
      </a:lvl4pPr>
      <a:lvl5pPr marL="451486" algn="l" defTabSz="225743" rtl="0" eaLnBrk="1" latinLnBrk="0" hangingPunct="1">
        <a:defRPr sz="400" kern="1200">
          <a:solidFill>
            <a:schemeClr val="tx1"/>
          </a:solidFill>
          <a:latin typeface="+mn-lt"/>
          <a:ea typeface="+mn-ea"/>
          <a:cs typeface="+mn-cs"/>
        </a:defRPr>
      </a:lvl5pPr>
      <a:lvl6pPr marL="564357" algn="l" defTabSz="225743" rtl="0" eaLnBrk="1" latinLnBrk="0" hangingPunct="1">
        <a:defRPr sz="400" kern="1200">
          <a:solidFill>
            <a:schemeClr val="tx1"/>
          </a:solidFill>
          <a:latin typeface="+mn-lt"/>
          <a:ea typeface="+mn-ea"/>
          <a:cs typeface="+mn-cs"/>
        </a:defRPr>
      </a:lvl6pPr>
      <a:lvl7pPr marL="677227" algn="l" defTabSz="225743" rtl="0" eaLnBrk="1" latinLnBrk="0" hangingPunct="1">
        <a:defRPr sz="400" kern="1200">
          <a:solidFill>
            <a:schemeClr val="tx1"/>
          </a:solidFill>
          <a:latin typeface="+mn-lt"/>
          <a:ea typeface="+mn-ea"/>
          <a:cs typeface="+mn-cs"/>
        </a:defRPr>
      </a:lvl7pPr>
      <a:lvl8pPr marL="790100" algn="l" defTabSz="225743" rtl="0" eaLnBrk="1" latinLnBrk="0" hangingPunct="1">
        <a:defRPr sz="400" kern="1200">
          <a:solidFill>
            <a:schemeClr val="tx1"/>
          </a:solidFill>
          <a:latin typeface="+mn-lt"/>
          <a:ea typeface="+mn-ea"/>
          <a:cs typeface="+mn-cs"/>
        </a:defRPr>
      </a:lvl8pPr>
      <a:lvl9pPr marL="902970" algn="l" defTabSz="225743" rtl="0" eaLnBrk="1" latinLnBrk="0" hangingPunct="1">
        <a:defRPr sz="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Relationship Id="rId3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8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emf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6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7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8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9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0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1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3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4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5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6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7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8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9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0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61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jpeg"/><Relationship Id="rId3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2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65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jpeg"/><Relationship Id="rId3" Type="http://schemas.openxmlformats.org/officeDocument/2006/relationships/image" Target="../media/image6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Relationship Id="rId3" Type="http://schemas.openxmlformats.org/officeDocument/2006/relationships/hyperlink" Target="http://www.glims.org/" TargetMode="Externa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7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8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jpeg"/><Relationship Id="rId3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9.e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jpeg"/><Relationship Id="rId3" Type="http://schemas.openxmlformats.org/officeDocument/2006/relationships/image" Target="../media/image6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asm2012.lternet.edu/working-groups/resilience-and-sustainability-complex-mountain-landscape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2214063"/>
          </a:xfrm>
        </p:spPr>
        <p:txBody>
          <a:bodyPr>
            <a:normAutofit/>
          </a:bodyPr>
          <a:lstStyle/>
          <a:p>
            <a:r>
              <a:rPr lang="en-US" dirty="0" smtClean="0"/>
              <a:t>LTER Mountain Initiative: Resilience </a:t>
            </a:r>
            <a:r>
              <a:rPr lang="en-US" dirty="0"/>
              <a:t>and Sustainability of Complex Mountain Landscapes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41641" y="5013868"/>
            <a:ext cx="6400800" cy="1407903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chemeClr val="tx1"/>
                </a:solidFill>
              </a:rPr>
              <a:t>Organizations: US LTER, ILTER, MRI, LTER Europe, GBMA, and CML RCN</a:t>
            </a:r>
            <a:endParaRPr lang="en-US" b="1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grpSp>
        <p:nvGrpSpPr>
          <p:cNvPr id="4" name="Group 8"/>
          <p:cNvGrpSpPr>
            <a:grpSpLocks noChangeAspect="1"/>
          </p:cNvGrpSpPr>
          <p:nvPr/>
        </p:nvGrpSpPr>
        <p:grpSpPr bwMode="auto">
          <a:xfrm>
            <a:off x="230229" y="4804425"/>
            <a:ext cx="2411412" cy="1528763"/>
            <a:chOff x="3168" y="2736"/>
            <a:chExt cx="2304" cy="1460"/>
          </a:xfrm>
        </p:grpSpPr>
        <p:pic>
          <p:nvPicPr>
            <p:cNvPr id="5" name="Picture 9" descr="us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" y="2736"/>
              <a:ext cx="2304" cy="1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10"/>
            <p:cNvSpPr>
              <a:spLocks noChangeArrowheads="1"/>
            </p:cNvSpPr>
            <p:nvPr/>
          </p:nvSpPr>
          <p:spPr bwMode="auto">
            <a:xfrm>
              <a:off x="3936" y="331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0702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 descr="marr_5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2313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3603" name="Group 3"/>
          <p:cNvGrpSpPr>
            <a:grpSpLocks/>
          </p:cNvGrpSpPr>
          <p:nvPr/>
        </p:nvGrpSpPr>
        <p:grpSpPr bwMode="auto">
          <a:xfrm>
            <a:off x="0" y="4763"/>
            <a:ext cx="9144000" cy="828675"/>
            <a:chOff x="0" y="6"/>
            <a:chExt cx="5760" cy="522"/>
          </a:xfrm>
        </p:grpSpPr>
        <p:pic>
          <p:nvPicPr>
            <p:cNvPr id="153604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6"/>
              <a:ext cx="4656" cy="5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53605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"/>
              <a:ext cx="723" cy="5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53606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1" y="6"/>
              <a:ext cx="439" cy="5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153607" name="Text Box 7"/>
          <p:cNvSpPr txBox="1">
            <a:spLocks noChangeArrowheads="1"/>
          </p:cNvSpPr>
          <p:nvPr/>
        </p:nvSpPr>
        <p:spPr bwMode="auto">
          <a:xfrm>
            <a:off x="838200" y="1066800"/>
            <a:ext cx="7458075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000000"/>
                </a:solidFill>
              </a:rPr>
              <a:t>Long-term ecological research (LTER):</a:t>
            </a:r>
          </a:p>
          <a:p>
            <a:r>
              <a:rPr lang="en-US" sz="3600">
                <a:solidFill>
                  <a:srgbClr val="000000"/>
                </a:solidFill>
              </a:rPr>
              <a:t>the challenge of converting long term </a:t>
            </a:r>
          </a:p>
          <a:p>
            <a:r>
              <a:rPr lang="en-US" sz="3600">
                <a:solidFill>
                  <a:srgbClr val="000000"/>
                </a:solidFill>
              </a:rPr>
              <a:t>monitoring into science</a:t>
            </a:r>
            <a:endParaRPr lang="en-US" sz="3600"/>
          </a:p>
        </p:txBody>
      </p:sp>
      <p:sp>
        <p:nvSpPr>
          <p:cNvPr id="153608" name="Text Box 8"/>
          <p:cNvSpPr txBox="1">
            <a:spLocks noChangeArrowheads="1"/>
          </p:cNvSpPr>
          <p:nvPr/>
        </p:nvSpPr>
        <p:spPr bwMode="auto">
          <a:xfrm>
            <a:off x="1992313" y="2895600"/>
            <a:ext cx="50180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/>
              <a:t>Mark Williams, University of Colorado</a:t>
            </a:r>
          </a:p>
        </p:txBody>
      </p:sp>
    </p:spTree>
  </p:cSld>
  <p:clrMapOvr>
    <a:masterClrMapping/>
  </p:clrMapOvr>
  <p:transition xmlns:p14="http://schemas.microsoft.com/office/powerpoint/2010/main">
    <p:wipe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Title 1"/>
          <p:cNvSpPr>
            <a:spLocks/>
          </p:cNvSpPr>
          <p:nvPr/>
        </p:nvSpPr>
        <p:spPr bwMode="auto">
          <a:xfrm>
            <a:off x="301625" y="801688"/>
            <a:ext cx="85344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 eaLnBrk="1" hangingPunct="1"/>
            <a:r>
              <a:rPr lang="en-US" sz="4400">
                <a:solidFill>
                  <a:schemeClr val="tx2"/>
                </a:solidFill>
              </a:rPr>
              <a:t>Outline</a:t>
            </a:r>
          </a:p>
        </p:txBody>
      </p:sp>
      <p:pic>
        <p:nvPicPr>
          <p:cNvPr id="232451" name="Picture 8" descr="tundra_flowers"/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1914525"/>
            <a:ext cx="3128963" cy="4943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2452" name="Content Placeholder 2"/>
          <p:cNvSpPr>
            <a:spLocks/>
          </p:cNvSpPr>
          <p:nvPr/>
        </p:nvSpPr>
        <p:spPr bwMode="auto">
          <a:xfrm>
            <a:off x="3560763" y="2146300"/>
            <a:ext cx="518477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73050" indent="-273050" eaLnBrk="1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0"/>
              <a:buChar char=""/>
            </a:pPr>
            <a:r>
              <a:rPr lang="en-US" sz="2700">
                <a:latin typeface="Georgia" charset="0"/>
              </a:rPr>
              <a:t>The need for long-term research</a:t>
            </a:r>
          </a:p>
          <a:p>
            <a:pPr marL="273050" indent="-273050" eaLnBrk="1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0"/>
              <a:buChar char=""/>
            </a:pPr>
            <a:r>
              <a:rPr lang="en-US" sz="2700">
                <a:latin typeface="Georgia" charset="0"/>
              </a:rPr>
              <a:t>Niwot Ridge LTER examples</a:t>
            </a:r>
          </a:p>
          <a:p>
            <a:pPr marL="273050" indent="-273050" eaLnBrk="1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0"/>
              <a:buChar char=""/>
            </a:pPr>
            <a:r>
              <a:rPr lang="en-US" sz="2700">
                <a:latin typeface="Georgia" charset="0"/>
              </a:rPr>
              <a:t>LTER program overview</a:t>
            </a:r>
          </a:p>
          <a:p>
            <a:pPr marL="273050" indent="-273050" eaLnBrk="1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0"/>
              <a:buChar char=""/>
            </a:pPr>
            <a:r>
              <a:rPr lang="en-US" sz="2700">
                <a:latin typeface="Georgia" charset="0"/>
              </a:rPr>
              <a:t>Recommendations for developing long-term research programs</a:t>
            </a:r>
          </a:p>
          <a:p>
            <a:pPr marL="273050" indent="-273050" eaLnBrk="1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0"/>
              <a:buNone/>
            </a:pPr>
            <a:endParaRPr lang="en-US" sz="2700">
              <a:latin typeface="Georgia" charset="0"/>
            </a:endParaRPr>
          </a:p>
          <a:p>
            <a:pPr marL="273050" indent="-273050" eaLnBrk="1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0"/>
              <a:buNone/>
            </a:pPr>
            <a:endParaRPr lang="en-US" sz="2700">
              <a:latin typeface="Georgia" charset="0"/>
            </a:endParaRPr>
          </a:p>
          <a:p>
            <a:pPr marL="273050" indent="-273050" eaLnBrk="1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0"/>
              <a:buNone/>
            </a:pPr>
            <a:endParaRPr lang="en-US" sz="2700">
              <a:solidFill>
                <a:srgbClr val="595959"/>
              </a:solidFill>
              <a:latin typeface="Georgia" charset="0"/>
            </a:endParaRPr>
          </a:p>
        </p:txBody>
      </p:sp>
    </p:spTree>
  </p:cSld>
  <p:clrMapOvr>
    <a:masterClrMapping/>
  </p:clrMapOvr>
  <p:transition xmlns:p14="http://schemas.microsoft.com/office/powerpoint/2010/main">
    <p:wipe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5638800" cy="1143000"/>
          </a:xfrm>
        </p:spPr>
        <p:txBody>
          <a:bodyPr/>
          <a:lstStyle/>
          <a:p>
            <a:pPr algn="l"/>
            <a:r>
              <a:rPr lang="en-US" sz="3600"/>
              <a:t>Duration of all observational </a:t>
            </a:r>
            <a:br>
              <a:rPr lang="en-US" sz="3600"/>
            </a:br>
            <a:r>
              <a:rPr lang="en-US" sz="3600"/>
              <a:t>and experimental studies</a:t>
            </a:r>
            <a:endParaRPr lang="en-US"/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0" y="5895975"/>
            <a:ext cx="77787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800">
                <a:solidFill>
                  <a:srgbClr val="000000"/>
                </a:solidFill>
              </a:rPr>
              <a:t>From Tilman, D. 1989. Ecological experimentation: strengths and conceptual</a:t>
            </a:r>
          </a:p>
          <a:p>
            <a:pPr algn="ctr"/>
            <a:r>
              <a:rPr lang="en-US" sz="1800">
                <a:solidFill>
                  <a:srgbClr val="000000"/>
                </a:solidFill>
              </a:rPr>
              <a:t>problems. pp. 136-157.  In Likens, G.E. (ed). Long-Term Studies in Ecology.</a:t>
            </a:r>
          </a:p>
          <a:p>
            <a:pPr algn="ctr"/>
            <a:r>
              <a:rPr lang="en-US" sz="1800">
                <a:solidFill>
                  <a:srgbClr val="000000"/>
                </a:solidFill>
              </a:rPr>
              <a:t>Springer-Verlag, New York.</a:t>
            </a:r>
          </a:p>
          <a:p>
            <a:pPr algn="ctr"/>
            <a:endParaRPr lang="en-US" sz="1800">
              <a:solidFill>
                <a:srgbClr val="000000"/>
              </a:solidFill>
            </a:endParaRPr>
          </a:p>
        </p:txBody>
      </p:sp>
      <p:grpSp>
        <p:nvGrpSpPr>
          <p:cNvPr id="26628" name="Group 4"/>
          <p:cNvGrpSpPr>
            <a:grpSpLocks/>
          </p:cNvGrpSpPr>
          <p:nvPr/>
        </p:nvGrpSpPr>
        <p:grpSpPr bwMode="auto">
          <a:xfrm>
            <a:off x="381000" y="1219200"/>
            <a:ext cx="6629400" cy="4495800"/>
            <a:chOff x="528" y="624"/>
            <a:chExt cx="4461" cy="3024"/>
          </a:xfrm>
        </p:grpSpPr>
        <p:graphicFrame>
          <p:nvGraphicFramePr>
            <p:cNvPr id="26629" name="Object 5"/>
            <p:cNvGraphicFramePr>
              <a:graphicFrameLocks noChangeAspect="1"/>
            </p:cNvGraphicFramePr>
            <p:nvPr/>
          </p:nvGraphicFramePr>
          <p:xfrm>
            <a:off x="528" y="624"/>
            <a:ext cx="4461" cy="30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8642" name="Worksheet" r:id="rId4" imgW="5791200" imgH="3962400" progId="Excel.Sheet.8">
                    <p:embed/>
                  </p:oleObj>
                </mc:Choice>
                <mc:Fallback>
                  <p:oleObj name="Worksheet" r:id="rId4" imgW="5791200" imgH="3962400" progId="Excel.Shee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8" y="624"/>
                          <a:ext cx="4461" cy="30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630" name="Text Box 6"/>
            <p:cNvSpPr txBox="1">
              <a:spLocks noChangeArrowheads="1"/>
            </p:cNvSpPr>
            <p:nvPr/>
          </p:nvSpPr>
          <p:spPr bwMode="auto">
            <a:xfrm>
              <a:off x="3552" y="1296"/>
              <a:ext cx="629" cy="2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000000"/>
                  </a:solidFill>
                </a:rPr>
                <a:t>N = 623</a:t>
              </a:r>
            </a:p>
          </p:txBody>
        </p:sp>
      </p:grpSp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7086600" y="1219200"/>
            <a:ext cx="1905000" cy="393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800"/>
              <a:t>Eighty percent of studies in the ecological literature last less than three years</a:t>
            </a:r>
          </a:p>
        </p:txBody>
      </p:sp>
    </p:spTree>
  </p:cSld>
  <p:clrMapOvr>
    <a:masterClrMapping/>
  </p:clrMapOvr>
  <p:transition xmlns:p14="http://schemas.microsoft.com/office/powerpoint/2010/main">
    <p:wipe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 descr="Parchment"/>
          <p:cNvSpPr>
            <a:spLocks noChangeArrowheads="1"/>
          </p:cNvSpPr>
          <p:nvPr/>
        </p:nvSpPr>
        <p:spPr bwMode="auto">
          <a:xfrm>
            <a:off x="228600" y="1295400"/>
            <a:ext cx="5562600" cy="44958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1" name="Line 3"/>
          <p:cNvSpPr>
            <a:spLocks noChangeShapeType="1"/>
          </p:cNvSpPr>
          <p:nvPr/>
        </p:nvSpPr>
        <p:spPr bwMode="auto">
          <a:xfrm>
            <a:off x="1600200" y="1905000"/>
            <a:ext cx="0" cy="2743200"/>
          </a:xfrm>
          <a:prstGeom prst="line">
            <a:avLst/>
          </a:prstGeom>
          <a:noFill/>
          <a:ln w="57150">
            <a:solidFill>
              <a:srgbClr val="9966FF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2" name="Line 4"/>
          <p:cNvSpPr>
            <a:spLocks noChangeShapeType="1"/>
          </p:cNvSpPr>
          <p:nvPr/>
        </p:nvSpPr>
        <p:spPr bwMode="auto">
          <a:xfrm>
            <a:off x="1600200" y="4648200"/>
            <a:ext cx="3962400" cy="0"/>
          </a:xfrm>
          <a:prstGeom prst="line">
            <a:avLst/>
          </a:prstGeom>
          <a:noFill/>
          <a:ln w="57150">
            <a:solidFill>
              <a:srgbClr val="9966FF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2819400" y="4876800"/>
            <a:ext cx="22288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sz="3600" b="1">
                <a:solidFill>
                  <a:srgbClr val="9966FF"/>
                </a:solidFill>
              </a:rPr>
              <a:t>Time (yrs)</a:t>
            </a:r>
            <a:endParaRPr lang="en-US" sz="2800" b="1">
              <a:solidFill>
                <a:schemeClr val="tx2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32774" name="Rectangle 6"/>
          <p:cNvSpPr>
            <a:spLocks noChangeArrowheads="1"/>
          </p:cNvSpPr>
          <p:nvPr/>
        </p:nvSpPr>
        <p:spPr bwMode="auto">
          <a:xfrm rot="16260000">
            <a:off x="85725" y="2887663"/>
            <a:ext cx="1885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sz="3600" b="1">
                <a:solidFill>
                  <a:srgbClr val="9966FF"/>
                </a:solidFill>
              </a:rPr>
              <a:t>Variable</a:t>
            </a:r>
            <a:endParaRPr lang="en-US" sz="2800" b="1">
              <a:solidFill>
                <a:schemeClr val="tx2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32775" name="Freeform 7"/>
          <p:cNvSpPr>
            <a:spLocks/>
          </p:cNvSpPr>
          <p:nvPr/>
        </p:nvSpPr>
        <p:spPr bwMode="auto">
          <a:xfrm>
            <a:off x="1600200" y="2735263"/>
            <a:ext cx="3506788" cy="1755775"/>
          </a:xfrm>
          <a:custGeom>
            <a:avLst/>
            <a:gdLst>
              <a:gd name="T0" fmla="*/ 60 w 2209"/>
              <a:gd name="T1" fmla="*/ 1037 h 1106"/>
              <a:gd name="T2" fmla="*/ 129 w 2209"/>
              <a:gd name="T3" fmla="*/ 1024 h 1106"/>
              <a:gd name="T4" fmla="*/ 197 w 2209"/>
              <a:gd name="T5" fmla="*/ 1065 h 1106"/>
              <a:gd name="T6" fmla="*/ 279 w 2209"/>
              <a:gd name="T7" fmla="*/ 1065 h 1106"/>
              <a:gd name="T8" fmla="*/ 360 w 2209"/>
              <a:gd name="T9" fmla="*/ 1105 h 1106"/>
              <a:gd name="T10" fmla="*/ 429 w 2209"/>
              <a:gd name="T11" fmla="*/ 1092 h 1106"/>
              <a:gd name="T12" fmla="*/ 524 w 2209"/>
              <a:gd name="T13" fmla="*/ 1065 h 1106"/>
              <a:gd name="T14" fmla="*/ 606 w 2209"/>
              <a:gd name="T15" fmla="*/ 1065 h 1106"/>
              <a:gd name="T16" fmla="*/ 688 w 2209"/>
              <a:gd name="T17" fmla="*/ 1051 h 1106"/>
              <a:gd name="T18" fmla="*/ 756 w 2209"/>
              <a:gd name="T19" fmla="*/ 996 h 1106"/>
              <a:gd name="T20" fmla="*/ 797 w 2209"/>
              <a:gd name="T21" fmla="*/ 914 h 1106"/>
              <a:gd name="T22" fmla="*/ 838 w 2209"/>
              <a:gd name="T23" fmla="*/ 846 h 1106"/>
              <a:gd name="T24" fmla="*/ 865 w 2209"/>
              <a:gd name="T25" fmla="*/ 764 h 1106"/>
              <a:gd name="T26" fmla="*/ 906 w 2209"/>
              <a:gd name="T27" fmla="*/ 683 h 1106"/>
              <a:gd name="T28" fmla="*/ 920 w 2209"/>
              <a:gd name="T29" fmla="*/ 614 h 1106"/>
              <a:gd name="T30" fmla="*/ 947 w 2209"/>
              <a:gd name="T31" fmla="*/ 532 h 1106"/>
              <a:gd name="T32" fmla="*/ 947 w 2209"/>
              <a:gd name="T33" fmla="*/ 464 h 1106"/>
              <a:gd name="T34" fmla="*/ 947 w 2209"/>
              <a:gd name="T35" fmla="*/ 382 h 1106"/>
              <a:gd name="T36" fmla="*/ 947 w 2209"/>
              <a:gd name="T37" fmla="*/ 314 h 1106"/>
              <a:gd name="T38" fmla="*/ 947 w 2209"/>
              <a:gd name="T39" fmla="*/ 232 h 1106"/>
              <a:gd name="T40" fmla="*/ 961 w 2209"/>
              <a:gd name="T41" fmla="*/ 151 h 1106"/>
              <a:gd name="T42" fmla="*/ 974 w 2209"/>
              <a:gd name="T43" fmla="*/ 82 h 1106"/>
              <a:gd name="T44" fmla="*/ 974 w 2209"/>
              <a:gd name="T45" fmla="*/ 0 h 1106"/>
              <a:gd name="T46" fmla="*/ 974 w 2209"/>
              <a:gd name="T47" fmla="*/ 69 h 1106"/>
              <a:gd name="T48" fmla="*/ 1001 w 2209"/>
              <a:gd name="T49" fmla="*/ 151 h 1106"/>
              <a:gd name="T50" fmla="*/ 1029 w 2209"/>
              <a:gd name="T51" fmla="*/ 219 h 1106"/>
              <a:gd name="T52" fmla="*/ 1042 w 2209"/>
              <a:gd name="T53" fmla="*/ 301 h 1106"/>
              <a:gd name="T54" fmla="*/ 1056 w 2209"/>
              <a:gd name="T55" fmla="*/ 382 h 1106"/>
              <a:gd name="T56" fmla="*/ 1056 w 2209"/>
              <a:gd name="T57" fmla="*/ 451 h 1106"/>
              <a:gd name="T58" fmla="*/ 1070 w 2209"/>
              <a:gd name="T59" fmla="*/ 532 h 1106"/>
              <a:gd name="T60" fmla="*/ 1097 w 2209"/>
              <a:gd name="T61" fmla="*/ 601 h 1106"/>
              <a:gd name="T62" fmla="*/ 1151 w 2209"/>
              <a:gd name="T63" fmla="*/ 669 h 1106"/>
              <a:gd name="T64" fmla="*/ 1220 w 2209"/>
              <a:gd name="T65" fmla="*/ 737 h 1106"/>
              <a:gd name="T66" fmla="*/ 1288 w 2209"/>
              <a:gd name="T67" fmla="*/ 792 h 1106"/>
              <a:gd name="T68" fmla="*/ 1383 w 2209"/>
              <a:gd name="T69" fmla="*/ 805 h 1106"/>
              <a:gd name="T70" fmla="*/ 1452 w 2209"/>
              <a:gd name="T71" fmla="*/ 792 h 1106"/>
              <a:gd name="T72" fmla="*/ 1520 w 2209"/>
              <a:gd name="T73" fmla="*/ 792 h 1106"/>
              <a:gd name="T74" fmla="*/ 1602 w 2209"/>
              <a:gd name="T75" fmla="*/ 792 h 1106"/>
              <a:gd name="T76" fmla="*/ 1670 w 2209"/>
              <a:gd name="T77" fmla="*/ 805 h 1106"/>
              <a:gd name="T78" fmla="*/ 1752 w 2209"/>
              <a:gd name="T79" fmla="*/ 792 h 1106"/>
              <a:gd name="T80" fmla="*/ 1820 w 2209"/>
              <a:gd name="T81" fmla="*/ 778 h 1106"/>
              <a:gd name="T82" fmla="*/ 1902 w 2209"/>
              <a:gd name="T83" fmla="*/ 805 h 1106"/>
              <a:gd name="T84" fmla="*/ 1983 w 2209"/>
              <a:gd name="T85" fmla="*/ 819 h 1106"/>
              <a:gd name="T86" fmla="*/ 2052 w 2209"/>
              <a:gd name="T87" fmla="*/ 846 h 1106"/>
              <a:gd name="T88" fmla="*/ 2133 w 2209"/>
              <a:gd name="T89" fmla="*/ 846 h 1106"/>
              <a:gd name="T90" fmla="*/ 2202 w 2209"/>
              <a:gd name="T91" fmla="*/ 846 h 1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209" h="1106">
                <a:moveTo>
                  <a:pt x="0" y="1061"/>
                </a:moveTo>
                <a:lnTo>
                  <a:pt x="60" y="1037"/>
                </a:lnTo>
                <a:lnTo>
                  <a:pt x="88" y="1024"/>
                </a:lnTo>
                <a:lnTo>
                  <a:pt x="129" y="1024"/>
                </a:lnTo>
                <a:lnTo>
                  <a:pt x="169" y="1051"/>
                </a:lnTo>
                <a:lnTo>
                  <a:pt x="197" y="1065"/>
                </a:lnTo>
                <a:lnTo>
                  <a:pt x="238" y="1065"/>
                </a:lnTo>
                <a:lnTo>
                  <a:pt x="279" y="1065"/>
                </a:lnTo>
                <a:lnTo>
                  <a:pt x="320" y="1092"/>
                </a:lnTo>
                <a:lnTo>
                  <a:pt x="360" y="1105"/>
                </a:lnTo>
                <a:lnTo>
                  <a:pt x="388" y="1105"/>
                </a:lnTo>
                <a:lnTo>
                  <a:pt x="429" y="1092"/>
                </a:lnTo>
                <a:lnTo>
                  <a:pt x="483" y="1065"/>
                </a:lnTo>
                <a:lnTo>
                  <a:pt x="524" y="1065"/>
                </a:lnTo>
                <a:lnTo>
                  <a:pt x="565" y="1065"/>
                </a:lnTo>
                <a:lnTo>
                  <a:pt x="606" y="1065"/>
                </a:lnTo>
                <a:lnTo>
                  <a:pt x="647" y="1065"/>
                </a:lnTo>
                <a:lnTo>
                  <a:pt x="688" y="1051"/>
                </a:lnTo>
                <a:lnTo>
                  <a:pt x="729" y="1024"/>
                </a:lnTo>
                <a:lnTo>
                  <a:pt x="756" y="996"/>
                </a:lnTo>
                <a:lnTo>
                  <a:pt x="783" y="955"/>
                </a:lnTo>
                <a:lnTo>
                  <a:pt x="797" y="914"/>
                </a:lnTo>
                <a:lnTo>
                  <a:pt x="824" y="874"/>
                </a:lnTo>
                <a:lnTo>
                  <a:pt x="838" y="846"/>
                </a:lnTo>
                <a:lnTo>
                  <a:pt x="838" y="805"/>
                </a:lnTo>
                <a:lnTo>
                  <a:pt x="865" y="764"/>
                </a:lnTo>
                <a:lnTo>
                  <a:pt x="892" y="723"/>
                </a:lnTo>
                <a:lnTo>
                  <a:pt x="906" y="683"/>
                </a:lnTo>
                <a:lnTo>
                  <a:pt x="920" y="655"/>
                </a:lnTo>
                <a:lnTo>
                  <a:pt x="920" y="614"/>
                </a:lnTo>
                <a:lnTo>
                  <a:pt x="933" y="573"/>
                </a:lnTo>
                <a:lnTo>
                  <a:pt x="947" y="532"/>
                </a:lnTo>
                <a:lnTo>
                  <a:pt x="947" y="492"/>
                </a:lnTo>
                <a:lnTo>
                  <a:pt x="947" y="464"/>
                </a:lnTo>
                <a:lnTo>
                  <a:pt x="947" y="423"/>
                </a:lnTo>
                <a:lnTo>
                  <a:pt x="947" y="382"/>
                </a:lnTo>
                <a:lnTo>
                  <a:pt x="947" y="342"/>
                </a:lnTo>
                <a:lnTo>
                  <a:pt x="947" y="314"/>
                </a:lnTo>
                <a:lnTo>
                  <a:pt x="947" y="273"/>
                </a:lnTo>
                <a:lnTo>
                  <a:pt x="947" y="232"/>
                </a:lnTo>
                <a:lnTo>
                  <a:pt x="947" y="191"/>
                </a:lnTo>
                <a:lnTo>
                  <a:pt x="961" y="151"/>
                </a:lnTo>
                <a:lnTo>
                  <a:pt x="961" y="123"/>
                </a:lnTo>
                <a:lnTo>
                  <a:pt x="974" y="82"/>
                </a:lnTo>
                <a:lnTo>
                  <a:pt x="974" y="41"/>
                </a:lnTo>
                <a:lnTo>
                  <a:pt x="974" y="0"/>
                </a:lnTo>
                <a:lnTo>
                  <a:pt x="974" y="28"/>
                </a:lnTo>
                <a:lnTo>
                  <a:pt x="974" y="69"/>
                </a:lnTo>
                <a:lnTo>
                  <a:pt x="988" y="110"/>
                </a:lnTo>
                <a:lnTo>
                  <a:pt x="1001" y="151"/>
                </a:lnTo>
                <a:lnTo>
                  <a:pt x="1015" y="191"/>
                </a:lnTo>
                <a:lnTo>
                  <a:pt x="1029" y="219"/>
                </a:lnTo>
                <a:lnTo>
                  <a:pt x="1042" y="260"/>
                </a:lnTo>
                <a:lnTo>
                  <a:pt x="1042" y="301"/>
                </a:lnTo>
                <a:lnTo>
                  <a:pt x="1056" y="342"/>
                </a:lnTo>
                <a:lnTo>
                  <a:pt x="1056" y="382"/>
                </a:lnTo>
                <a:lnTo>
                  <a:pt x="1056" y="410"/>
                </a:lnTo>
                <a:lnTo>
                  <a:pt x="1056" y="451"/>
                </a:lnTo>
                <a:lnTo>
                  <a:pt x="1056" y="492"/>
                </a:lnTo>
                <a:lnTo>
                  <a:pt x="1070" y="532"/>
                </a:lnTo>
                <a:lnTo>
                  <a:pt x="1083" y="560"/>
                </a:lnTo>
                <a:lnTo>
                  <a:pt x="1097" y="601"/>
                </a:lnTo>
                <a:lnTo>
                  <a:pt x="1111" y="642"/>
                </a:lnTo>
                <a:lnTo>
                  <a:pt x="1151" y="669"/>
                </a:lnTo>
                <a:lnTo>
                  <a:pt x="1179" y="710"/>
                </a:lnTo>
                <a:lnTo>
                  <a:pt x="1220" y="737"/>
                </a:lnTo>
                <a:lnTo>
                  <a:pt x="1261" y="764"/>
                </a:lnTo>
                <a:lnTo>
                  <a:pt x="1288" y="792"/>
                </a:lnTo>
                <a:lnTo>
                  <a:pt x="1329" y="805"/>
                </a:lnTo>
                <a:lnTo>
                  <a:pt x="1383" y="805"/>
                </a:lnTo>
                <a:lnTo>
                  <a:pt x="1411" y="792"/>
                </a:lnTo>
                <a:lnTo>
                  <a:pt x="1452" y="792"/>
                </a:lnTo>
                <a:lnTo>
                  <a:pt x="1492" y="792"/>
                </a:lnTo>
                <a:lnTo>
                  <a:pt x="1520" y="792"/>
                </a:lnTo>
                <a:lnTo>
                  <a:pt x="1561" y="792"/>
                </a:lnTo>
                <a:lnTo>
                  <a:pt x="1602" y="792"/>
                </a:lnTo>
                <a:lnTo>
                  <a:pt x="1642" y="792"/>
                </a:lnTo>
                <a:lnTo>
                  <a:pt x="1670" y="805"/>
                </a:lnTo>
                <a:lnTo>
                  <a:pt x="1711" y="805"/>
                </a:lnTo>
                <a:lnTo>
                  <a:pt x="1752" y="792"/>
                </a:lnTo>
                <a:lnTo>
                  <a:pt x="1792" y="792"/>
                </a:lnTo>
                <a:lnTo>
                  <a:pt x="1820" y="778"/>
                </a:lnTo>
                <a:lnTo>
                  <a:pt x="1861" y="792"/>
                </a:lnTo>
                <a:lnTo>
                  <a:pt x="1902" y="805"/>
                </a:lnTo>
                <a:lnTo>
                  <a:pt x="1943" y="819"/>
                </a:lnTo>
                <a:lnTo>
                  <a:pt x="1983" y="819"/>
                </a:lnTo>
                <a:lnTo>
                  <a:pt x="2011" y="819"/>
                </a:lnTo>
                <a:lnTo>
                  <a:pt x="2052" y="846"/>
                </a:lnTo>
                <a:lnTo>
                  <a:pt x="2093" y="846"/>
                </a:lnTo>
                <a:lnTo>
                  <a:pt x="2133" y="846"/>
                </a:lnTo>
                <a:lnTo>
                  <a:pt x="2161" y="846"/>
                </a:lnTo>
                <a:lnTo>
                  <a:pt x="2202" y="846"/>
                </a:lnTo>
                <a:lnTo>
                  <a:pt x="2208" y="869"/>
                </a:lnTo>
              </a:path>
            </a:pathLst>
          </a:custGeom>
          <a:noFill/>
          <a:ln w="76200" cap="rnd" cmpd="sng">
            <a:solidFill>
              <a:srgbClr val="9966FF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6" name="Text Box 8"/>
          <p:cNvSpPr txBox="1">
            <a:spLocks noChangeArrowheads="1"/>
          </p:cNvSpPr>
          <p:nvPr/>
        </p:nvSpPr>
        <p:spPr bwMode="auto">
          <a:xfrm>
            <a:off x="152400" y="0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3600" b="1">
              <a:solidFill>
                <a:schemeClr val="tx2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32777" name="Line 9"/>
          <p:cNvSpPr>
            <a:spLocks noChangeShapeType="1"/>
          </p:cNvSpPr>
          <p:nvPr/>
        </p:nvSpPr>
        <p:spPr bwMode="auto">
          <a:xfrm>
            <a:off x="4191000" y="2667000"/>
            <a:ext cx="0" cy="990600"/>
          </a:xfrm>
          <a:prstGeom prst="line">
            <a:avLst/>
          </a:prstGeom>
          <a:noFill/>
          <a:ln w="76200">
            <a:solidFill>
              <a:srgbClr val="9966FF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8" name="Line 10"/>
          <p:cNvSpPr>
            <a:spLocks noChangeShapeType="1"/>
          </p:cNvSpPr>
          <p:nvPr/>
        </p:nvSpPr>
        <p:spPr bwMode="auto">
          <a:xfrm>
            <a:off x="2209800" y="3276600"/>
            <a:ext cx="0" cy="914400"/>
          </a:xfrm>
          <a:prstGeom prst="line">
            <a:avLst/>
          </a:prstGeom>
          <a:noFill/>
          <a:ln w="76200">
            <a:solidFill>
              <a:srgbClr val="9966FF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9" name="Rectangle 11"/>
          <p:cNvSpPr>
            <a:spLocks noChangeArrowheads="1"/>
          </p:cNvSpPr>
          <p:nvPr/>
        </p:nvSpPr>
        <p:spPr bwMode="auto">
          <a:xfrm>
            <a:off x="5943600" y="1295400"/>
            <a:ext cx="2286000" cy="33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/>
              <a:t>Unusual events reset systems.  Short-term studies initiated before and after a rare event are viewing different system states.</a:t>
            </a:r>
          </a:p>
        </p:txBody>
      </p:sp>
      <p:sp>
        <p:nvSpPr>
          <p:cNvPr id="32780" name="Rectangle 1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sz="3600" b="1"/>
              <a:t>Only 10 percent of studies capture</a:t>
            </a:r>
            <a:br>
              <a:rPr lang="en-US" sz="3600" b="1"/>
            </a:br>
            <a:r>
              <a:rPr lang="en-US" sz="3600" b="1"/>
              <a:t>unusual events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>
    <p:wipe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Title 1"/>
          <p:cNvSpPr>
            <a:spLocks/>
          </p:cNvSpPr>
          <p:nvPr/>
        </p:nvSpPr>
        <p:spPr bwMode="auto">
          <a:xfrm>
            <a:off x="301625" y="1298575"/>
            <a:ext cx="85344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 eaLnBrk="1" hangingPunct="1"/>
            <a:r>
              <a:rPr lang="en-US" sz="4400">
                <a:solidFill>
                  <a:schemeClr val="tx2"/>
                </a:solidFill>
              </a:rPr>
              <a:t>High-elevation areas are important bellwethers of global change:</a:t>
            </a:r>
            <a:br>
              <a:rPr lang="en-US" sz="4400">
                <a:solidFill>
                  <a:schemeClr val="tx2"/>
                </a:solidFill>
              </a:rPr>
            </a:br>
            <a:r>
              <a:rPr lang="en-US" sz="4400">
                <a:solidFill>
                  <a:schemeClr val="tx2"/>
                </a:solidFill>
              </a:rPr>
              <a:t>we need long-term research</a:t>
            </a:r>
          </a:p>
        </p:txBody>
      </p:sp>
      <p:pic>
        <p:nvPicPr>
          <p:cNvPr id="231427" name="Content Placeholder 3" descr="NiwotRidge_W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/>
          <a:stretch>
            <a:fillRect/>
          </a:stretch>
        </p:blipFill>
        <p:spPr bwMode="auto">
          <a:xfrm>
            <a:off x="457200" y="2349500"/>
            <a:ext cx="5715000" cy="4051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1428" name="Picture 3" descr="alpdivsm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437063"/>
            <a:ext cx="2309813" cy="19510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1429" name="Picture 6" descr="landsacpe_Ca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>
            <a:fillRect/>
          </a:stretch>
        </p:blipFill>
        <p:spPr bwMode="auto">
          <a:xfrm>
            <a:off x="6324600" y="2349500"/>
            <a:ext cx="2286000" cy="198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>
    <p:wipe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333594"/>
      </p:ext>
    </p:extLst>
  </p:cSld>
  <p:clrMapOvr>
    <a:masterClrMapping/>
  </p:clrMapOvr>
  <p:transition xmlns:p14="http://schemas.microsoft.com/office/powerpoint/2010/main">
    <p:wipe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402154"/>
      </p:ext>
    </p:extLst>
  </p:cSld>
  <p:clrMapOvr>
    <a:masterClrMapping/>
  </p:clrMapOvr>
  <p:transition xmlns:p14="http://schemas.microsoft.com/office/powerpoint/2010/main">
    <p:wipe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361021"/>
      </p:ext>
    </p:extLst>
  </p:cSld>
  <p:clrMapOvr>
    <a:masterClrMapping/>
  </p:clrMapOvr>
  <p:transition xmlns:p14="http://schemas.microsoft.com/office/powerpoint/2010/main">
    <p:wipe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019700"/>
      </p:ext>
    </p:extLst>
  </p:cSld>
  <p:clrMapOvr>
    <a:masterClrMapping/>
  </p:clrMapOvr>
  <p:transition xmlns:p14="http://schemas.microsoft.com/office/powerpoint/2010/main">
    <p:wipe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8991600" cy="553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164867" name="Group 3"/>
          <p:cNvGrpSpPr>
            <a:grpSpLocks/>
          </p:cNvGrpSpPr>
          <p:nvPr/>
        </p:nvGrpSpPr>
        <p:grpSpPr bwMode="auto">
          <a:xfrm>
            <a:off x="2590800" y="838200"/>
            <a:ext cx="2133600" cy="2333625"/>
            <a:chOff x="4032" y="1794"/>
            <a:chExt cx="1344" cy="1470"/>
          </a:xfrm>
        </p:grpSpPr>
        <p:sp>
          <p:nvSpPr>
            <p:cNvPr id="164868" name="Text Box 4"/>
            <p:cNvSpPr txBox="1">
              <a:spLocks noChangeArrowheads="1"/>
            </p:cNvSpPr>
            <p:nvPr/>
          </p:nvSpPr>
          <p:spPr bwMode="auto">
            <a:xfrm>
              <a:off x="4032" y="1794"/>
              <a:ext cx="1344" cy="750"/>
            </a:xfrm>
            <a:prstGeom prst="rect">
              <a:avLst/>
            </a:prstGeom>
            <a:solidFill>
              <a:schemeClr val="bg1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b="1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Garamond" charset="0"/>
                </a:rPr>
                <a:t>Glaciatedvalley</a:t>
              </a:r>
            </a:p>
          </p:txBody>
        </p:sp>
        <p:sp>
          <p:nvSpPr>
            <p:cNvPr id="164869" name="Line 5"/>
            <p:cNvSpPr>
              <a:spLocks noChangeShapeType="1"/>
            </p:cNvSpPr>
            <p:nvPr/>
          </p:nvSpPr>
          <p:spPr bwMode="auto">
            <a:xfrm flipH="1">
              <a:off x="4416" y="2544"/>
              <a:ext cx="288" cy="720"/>
            </a:xfrm>
            <a:prstGeom prst="line">
              <a:avLst/>
            </a:prstGeom>
            <a:noFill/>
            <a:ln w="1270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4870" name="Group 6"/>
          <p:cNvGrpSpPr>
            <a:grpSpLocks/>
          </p:cNvGrpSpPr>
          <p:nvPr/>
        </p:nvGrpSpPr>
        <p:grpSpPr bwMode="auto">
          <a:xfrm>
            <a:off x="7010400" y="1295400"/>
            <a:ext cx="2133600" cy="2333625"/>
            <a:chOff x="4032" y="1794"/>
            <a:chExt cx="1344" cy="1470"/>
          </a:xfrm>
        </p:grpSpPr>
        <p:sp>
          <p:nvSpPr>
            <p:cNvPr id="164871" name="Text Box 7"/>
            <p:cNvSpPr txBox="1">
              <a:spLocks noChangeArrowheads="1"/>
            </p:cNvSpPr>
            <p:nvPr/>
          </p:nvSpPr>
          <p:spPr bwMode="auto">
            <a:xfrm>
              <a:off x="4032" y="1794"/>
              <a:ext cx="1344" cy="404"/>
            </a:xfrm>
            <a:prstGeom prst="rect">
              <a:avLst/>
            </a:prstGeom>
            <a:solidFill>
              <a:schemeClr val="bg1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b="1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Garamond" charset="0"/>
                </a:rPr>
                <a:t>SADDLE</a:t>
              </a:r>
            </a:p>
          </p:txBody>
        </p:sp>
        <p:sp>
          <p:nvSpPr>
            <p:cNvPr id="164872" name="Line 8"/>
            <p:cNvSpPr>
              <a:spLocks noChangeShapeType="1"/>
            </p:cNvSpPr>
            <p:nvPr/>
          </p:nvSpPr>
          <p:spPr bwMode="auto">
            <a:xfrm flipH="1">
              <a:off x="4416" y="2544"/>
              <a:ext cx="288" cy="720"/>
            </a:xfrm>
            <a:prstGeom prst="line">
              <a:avLst/>
            </a:prstGeom>
            <a:noFill/>
            <a:ln w="1270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4873" name="Group 9"/>
          <p:cNvGrpSpPr>
            <a:grpSpLocks/>
          </p:cNvGrpSpPr>
          <p:nvPr/>
        </p:nvGrpSpPr>
        <p:grpSpPr bwMode="auto">
          <a:xfrm>
            <a:off x="0" y="5876925"/>
            <a:ext cx="9144000" cy="828675"/>
            <a:chOff x="0" y="6"/>
            <a:chExt cx="5760" cy="522"/>
          </a:xfrm>
        </p:grpSpPr>
        <p:pic>
          <p:nvPicPr>
            <p:cNvPr id="164874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6"/>
              <a:ext cx="4656" cy="5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64875" name="Picture 1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"/>
              <a:ext cx="723" cy="5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64876" name="Picture 1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1" y="6"/>
              <a:ext cx="439" cy="5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ransition xmlns:p14="http://schemas.microsoft.com/office/powerpoint/2010/main">
    <p:wipe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Primary Objective and Outcome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32037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To </a:t>
            </a:r>
            <a:r>
              <a:rPr lang="en-US" dirty="0">
                <a:solidFill>
                  <a:schemeClr val="bg1"/>
                </a:solidFill>
              </a:rPr>
              <a:t>address the issues of vulnerability, resilience, and sustainability of natural and human systems in complex mountain landscapes.  </a:t>
            </a:r>
          </a:p>
          <a:p>
            <a:r>
              <a:rPr lang="en-US" dirty="0">
                <a:solidFill>
                  <a:schemeClr val="bg1"/>
                </a:solidFill>
              </a:rPr>
              <a:t>LTER and out-of-</a:t>
            </a:r>
            <a:r>
              <a:rPr lang="en-US" dirty="0" smtClean="0">
                <a:solidFill>
                  <a:schemeClr val="bg1"/>
                </a:solidFill>
              </a:rPr>
              <a:t>networks </a:t>
            </a:r>
            <a:r>
              <a:rPr lang="en-US" dirty="0">
                <a:solidFill>
                  <a:schemeClr val="bg1"/>
                </a:solidFill>
              </a:rPr>
              <a:t>cross-site </a:t>
            </a:r>
            <a:r>
              <a:rPr lang="en-US" dirty="0" smtClean="0">
                <a:solidFill>
                  <a:schemeClr val="bg1"/>
                </a:solidFill>
              </a:rPr>
              <a:t>collaborations and global initiatives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086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Title 1"/>
          <p:cNvSpPr>
            <a:spLocks/>
          </p:cNvSpPr>
          <p:nvPr/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 eaLnBrk="1" hangingPunct="1"/>
            <a:r>
              <a:rPr lang="en-US" sz="4400">
                <a:solidFill>
                  <a:schemeClr val="tx2"/>
                </a:solidFill>
              </a:rPr>
              <a:t>External Drivers: Temperature</a:t>
            </a:r>
          </a:p>
        </p:txBody>
      </p:sp>
      <p:sp>
        <p:nvSpPr>
          <p:cNvPr id="233475" name="Content Placeholder 2"/>
          <p:cNvSpPr txBox="1">
            <a:spLocks/>
          </p:cNvSpPr>
          <p:nvPr/>
        </p:nvSpPr>
        <p:spPr bwMode="auto">
          <a:xfrm>
            <a:off x="225425" y="1447800"/>
            <a:ext cx="846137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0"/>
              <a:buChar char=""/>
            </a:pPr>
            <a:r>
              <a:rPr lang="en-US" sz="2700">
                <a:latin typeface="Georgia" charset="0"/>
              </a:rPr>
              <a:t>Increasing air temperature since early 1980</a:t>
            </a:r>
            <a:r>
              <a:rPr lang="ja-JP" altLang="en-US" sz="2700">
                <a:latin typeface="Georgia" charset="0"/>
              </a:rPr>
              <a:t>’</a:t>
            </a:r>
            <a:r>
              <a:rPr lang="en-US" sz="2700">
                <a:latin typeface="Georgia" charset="0"/>
              </a:rPr>
              <a:t>s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0"/>
              <a:buChar char=""/>
            </a:pPr>
            <a:r>
              <a:rPr lang="en-US" sz="2700">
                <a:latin typeface="Georgia" charset="0"/>
              </a:rPr>
              <a:t>Summer air temps warming fastest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0"/>
              <a:buChar char=""/>
            </a:pPr>
            <a:r>
              <a:rPr lang="en-US" sz="2700">
                <a:latin typeface="Georgia" charset="0"/>
              </a:rPr>
              <a:t>Earlier lake ice-out </a:t>
            </a:r>
          </a:p>
          <a:p>
            <a:pPr eaLnBrk="1" hangingPunct="1"/>
            <a:r>
              <a:rPr lang="en-US" sz="2700">
                <a:latin typeface="Georgia" charset="0"/>
              </a:rPr>
              <a:t>     dates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85000"/>
            </a:pPr>
            <a:endParaRPr lang="en-US" sz="2700">
              <a:latin typeface="Georgia" charset="0"/>
            </a:endParaRP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0"/>
              <a:buChar char=""/>
            </a:pPr>
            <a:endParaRPr lang="en-US" sz="2700">
              <a:latin typeface="Georgia" charset="0"/>
            </a:endParaRPr>
          </a:p>
        </p:txBody>
      </p:sp>
      <p:pic>
        <p:nvPicPr>
          <p:cNvPr id="233478" name="Picture 6" descr="c1_d1_minT_minTjuly_precip_summerprecip_corrected_Page_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535238"/>
            <a:ext cx="4419600" cy="432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3479" name="Text Box 7"/>
          <p:cNvSpPr txBox="1">
            <a:spLocks noChangeArrowheads="1"/>
          </p:cNvSpPr>
          <p:nvPr/>
        </p:nvSpPr>
        <p:spPr bwMode="auto">
          <a:xfrm>
            <a:off x="1203325" y="5767388"/>
            <a:ext cx="3122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5ºC increase in 25 years</a:t>
            </a:r>
          </a:p>
        </p:txBody>
      </p:sp>
    </p:spTree>
  </p:cSld>
  <p:clrMapOvr>
    <a:masterClrMapping/>
  </p:clrMapOvr>
  <p:transition xmlns:p14="http://schemas.microsoft.com/office/powerpoint/2010/main">
    <p:wipe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Title 1"/>
          <p:cNvSpPr>
            <a:spLocks/>
          </p:cNvSpPr>
          <p:nvPr/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 eaLnBrk="1" hangingPunct="1"/>
            <a:r>
              <a:rPr lang="en-US" sz="4400">
                <a:solidFill>
                  <a:schemeClr val="tx2"/>
                </a:solidFill>
              </a:rPr>
              <a:t>External Drivers: Precipitation</a:t>
            </a:r>
          </a:p>
        </p:txBody>
      </p:sp>
      <p:sp>
        <p:nvSpPr>
          <p:cNvPr id="253955" name="Content Placeholder 2"/>
          <p:cNvSpPr txBox="1">
            <a:spLocks/>
          </p:cNvSpPr>
          <p:nvPr/>
        </p:nvSpPr>
        <p:spPr bwMode="auto">
          <a:xfrm>
            <a:off x="228600" y="1527175"/>
            <a:ext cx="80772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0"/>
              <a:buChar char=""/>
            </a:pPr>
            <a:r>
              <a:rPr lang="en-US" sz="2700">
                <a:latin typeface="Georgia" charset="0"/>
              </a:rPr>
              <a:t>Greater precipitation with increasing elevation 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0"/>
              <a:buChar char=""/>
            </a:pPr>
            <a:r>
              <a:rPr lang="en-US" sz="2700">
                <a:latin typeface="Georgia" charset="0"/>
              </a:rPr>
              <a:t>Increases in the winter months (more snow)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0"/>
              <a:buChar char=""/>
            </a:pPr>
            <a:r>
              <a:rPr lang="en-US" sz="2700">
                <a:latin typeface="Georgia" charset="0"/>
              </a:rPr>
              <a:t>Summer drought starting in 2000</a:t>
            </a:r>
          </a:p>
        </p:txBody>
      </p:sp>
      <p:pic>
        <p:nvPicPr>
          <p:cNvPr id="253957" name="Picture 5" descr="niwotwin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0" y="3486150"/>
            <a:ext cx="1746250" cy="2619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395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425" y="3124200"/>
            <a:ext cx="4724400" cy="304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>
    <p:wipe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8" name="Title 1"/>
          <p:cNvSpPr>
            <a:spLocks/>
          </p:cNvSpPr>
          <p:nvPr/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 eaLnBrk="1" hangingPunct="1"/>
            <a:r>
              <a:rPr lang="en-US" sz="4400">
                <a:solidFill>
                  <a:schemeClr val="tx2"/>
                </a:solidFill>
              </a:rPr>
              <a:t>External Drivers: N deposition</a:t>
            </a:r>
          </a:p>
        </p:txBody>
      </p:sp>
      <p:sp>
        <p:nvSpPr>
          <p:cNvPr id="175109" name="Content Placeholder 2"/>
          <p:cNvSpPr>
            <a:spLocks/>
          </p:cNvSpPr>
          <p:nvPr/>
        </p:nvSpPr>
        <p:spPr bwMode="auto">
          <a:xfrm>
            <a:off x="301625" y="1527175"/>
            <a:ext cx="850423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73050" indent="-273050" eaLnBrk="1" hangingPunct="1">
              <a:spcBef>
                <a:spcPct val="20000"/>
              </a:spcBef>
              <a:buFontTx/>
              <a:buChar char="•"/>
            </a:pPr>
            <a:r>
              <a:rPr lang="en-US" sz="3200"/>
              <a:t>Increased rates of N deposition (wetfall)</a:t>
            </a:r>
          </a:p>
          <a:p>
            <a:pPr marL="273050" indent="-273050">
              <a:spcBef>
                <a:spcPct val="20000"/>
              </a:spcBef>
              <a:buFontTx/>
              <a:buChar char="•"/>
            </a:pPr>
            <a:r>
              <a:rPr lang="en-US" sz="3200"/>
              <a:t>N loading increases, despite drought</a:t>
            </a:r>
            <a:endParaRPr lang="en-US"/>
          </a:p>
        </p:txBody>
      </p:sp>
      <p:pic>
        <p:nvPicPr>
          <p:cNvPr id="175110" name="Picture 7" descr="denvervi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352800"/>
            <a:ext cx="2220913" cy="150018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11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819400"/>
            <a:ext cx="5791200" cy="345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>
    <p:wipe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6" name="Picture 4" descr="gl4spr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1798" name="Group 6"/>
          <p:cNvGrpSpPr>
            <a:grpSpLocks/>
          </p:cNvGrpSpPr>
          <p:nvPr/>
        </p:nvGrpSpPr>
        <p:grpSpPr bwMode="auto">
          <a:xfrm>
            <a:off x="914400" y="1600200"/>
            <a:ext cx="2238375" cy="976313"/>
            <a:chOff x="864" y="912"/>
            <a:chExt cx="1410" cy="615"/>
          </a:xfrm>
        </p:grpSpPr>
        <p:sp>
          <p:nvSpPr>
            <p:cNvPr id="161799" name="AutoShape 7"/>
            <p:cNvSpPr>
              <a:spLocks noChangeArrowheads="1"/>
            </p:cNvSpPr>
            <p:nvPr/>
          </p:nvSpPr>
          <p:spPr bwMode="auto">
            <a:xfrm>
              <a:off x="1968" y="912"/>
              <a:ext cx="306" cy="615"/>
            </a:xfrm>
            <a:prstGeom prst="downArrow">
              <a:avLst>
                <a:gd name="adj1" fmla="val 50000"/>
                <a:gd name="adj2" fmla="val 50245"/>
              </a:avLst>
            </a:prstGeom>
            <a:solidFill>
              <a:schemeClr val="bg1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/>
              <a:endParaRPr lang="en-US" sz="1800">
                <a:solidFill>
                  <a:srgbClr val="FF0000"/>
                </a:solidFill>
                <a:latin typeface="Garamond" charset="0"/>
              </a:endParaRPr>
            </a:p>
          </p:txBody>
        </p:sp>
        <p:sp>
          <p:nvSpPr>
            <p:cNvPr id="161800" name="Text Box 8"/>
            <p:cNvSpPr txBox="1">
              <a:spLocks noChangeArrowheads="1"/>
            </p:cNvSpPr>
            <p:nvPr/>
          </p:nvSpPr>
          <p:spPr bwMode="auto">
            <a:xfrm>
              <a:off x="864" y="912"/>
              <a:ext cx="1056" cy="518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Garamond" charset="0"/>
                </a:rPr>
                <a:t>ROCK GLACIER</a:t>
              </a:r>
            </a:p>
          </p:txBody>
        </p:sp>
      </p:grpSp>
      <p:grpSp>
        <p:nvGrpSpPr>
          <p:cNvPr id="161801" name="Group 9"/>
          <p:cNvGrpSpPr>
            <a:grpSpLocks/>
          </p:cNvGrpSpPr>
          <p:nvPr/>
        </p:nvGrpSpPr>
        <p:grpSpPr bwMode="auto">
          <a:xfrm>
            <a:off x="2057400" y="401638"/>
            <a:ext cx="2333625" cy="1655762"/>
            <a:chOff x="1488" y="202"/>
            <a:chExt cx="1470" cy="1043"/>
          </a:xfrm>
        </p:grpSpPr>
        <p:sp>
          <p:nvSpPr>
            <p:cNvPr id="161802" name="AutoShape 10"/>
            <p:cNvSpPr>
              <a:spLocks noChangeArrowheads="1"/>
            </p:cNvSpPr>
            <p:nvPr/>
          </p:nvSpPr>
          <p:spPr bwMode="auto">
            <a:xfrm>
              <a:off x="2496" y="480"/>
              <a:ext cx="462" cy="765"/>
            </a:xfrm>
            <a:prstGeom prst="curvedLeftArrow">
              <a:avLst>
                <a:gd name="adj1" fmla="val 33117"/>
                <a:gd name="adj2" fmla="val 66234"/>
                <a:gd name="adj3" fmla="val 33333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1803" name="Text Box 11"/>
            <p:cNvSpPr txBox="1">
              <a:spLocks noChangeArrowheads="1"/>
            </p:cNvSpPr>
            <p:nvPr/>
          </p:nvSpPr>
          <p:spPr bwMode="auto">
            <a:xfrm>
              <a:off x="1488" y="202"/>
              <a:ext cx="1248" cy="518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Garamond" charset="0"/>
                </a:rPr>
                <a:t>ARIKAREE GLACIER</a:t>
              </a:r>
            </a:p>
          </p:txBody>
        </p:sp>
      </p:grpSp>
      <p:sp>
        <p:nvSpPr>
          <p:cNvPr id="161804" name="Rectangle 12"/>
          <p:cNvSpPr>
            <a:spLocks noChangeArrowheads="1"/>
          </p:cNvSpPr>
          <p:nvPr/>
        </p:nvSpPr>
        <p:spPr bwMode="auto">
          <a:xfrm>
            <a:off x="6934200" y="304800"/>
            <a:ext cx="2044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</a:rPr>
              <a:t>D1 CLIMATE</a:t>
            </a:r>
          </a:p>
        </p:txBody>
      </p:sp>
      <p:grpSp>
        <p:nvGrpSpPr>
          <p:cNvPr id="161805" name="Group 13"/>
          <p:cNvGrpSpPr>
            <a:grpSpLocks/>
          </p:cNvGrpSpPr>
          <p:nvPr/>
        </p:nvGrpSpPr>
        <p:grpSpPr bwMode="auto">
          <a:xfrm>
            <a:off x="6400800" y="2209800"/>
            <a:ext cx="2133600" cy="2333625"/>
            <a:chOff x="4032" y="1794"/>
            <a:chExt cx="1344" cy="1470"/>
          </a:xfrm>
        </p:grpSpPr>
        <p:sp>
          <p:nvSpPr>
            <p:cNvPr id="161806" name="Text Box 14"/>
            <p:cNvSpPr txBox="1">
              <a:spLocks noChangeArrowheads="1"/>
            </p:cNvSpPr>
            <p:nvPr/>
          </p:nvSpPr>
          <p:spPr bwMode="auto">
            <a:xfrm>
              <a:off x="4032" y="1794"/>
              <a:ext cx="1344" cy="750"/>
            </a:xfrm>
            <a:prstGeom prst="rect">
              <a:avLst/>
            </a:prstGeom>
            <a:solidFill>
              <a:schemeClr val="bg1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b="1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Garamond" charset="0"/>
                </a:rPr>
                <a:t>GREEN LAKE 4</a:t>
              </a:r>
            </a:p>
          </p:txBody>
        </p:sp>
        <p:sp>
          <p:nvSpPr>
            <p:cNvPr id="161807" name="Line 15"/>
            <p:cNvSpPr>
              <a:spLocks noChangeShapeType="1"/>
            </p:cNvSpPr>
            <p:nvPr/>
          </p:nvSpPr>
          <p:spPr bwMode="auto">
            <a:xfrm flipH="1">
              <a:off x="4416" y="2544"/>
              <a:ext cx="288" cy="720"/>
            </a:xfrm>
            <a:prstGeom prst="line">
              <a:avLst/>
            </a:prstGeom>
            <a:noFill/>
            <a:ln w="1270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1808" name="Text Box 16"/>
          <p:cNvSpPr txBox="1">
            <a:spLocks noChangeArrowheads="1"/>
          </p:cNvSpPr>
          <p:nvPr/>
        </p:nvSpPr>
        <p:spPr bwMode="auto">
          <a:xfrm>
            <a:off x="5622925" y="5548313"/>
            <a:ext cx="170815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b="1"/>
              <a:t>3,600 m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>
    <p:wipe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544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82275" name="Rectangle 3"/>
          <p:cNvSpPr>
            <a:spLocks noChangeArrowheads="1"/>
          </p:cNvSpPr>
          <p:nvPr/>
        </p:nvSpPr>
        <p:spPr bwMode="auto">
          <a:xfrm>
            <a:off x="533400" y="5867400"/>
            <a:ext cx="82264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4000">
                <a:latin typeface="Arial" charset="0"/>
              </a:rPr>
              <a:t>Earlier Snowmelt 2-6 days decade</a:t>
            </a:r>
            <a:r>
              <a:rPr lang="en-US" sz="4000" baseline="30000">
                <a:latin typeface="Arial" charset="0"/>
              </a:rPr>
              <a:t>-1</a:t>
            </a:r>
          </a:p>
        </p:txBody>
      </p:sp>
    </p:spTree>
  </p:cSld>
  <p:clrMapOvr>
    <a:masterClrMapping/>
  </p:clrMapOvr>
  <p:transition xmlns:p14="http://schemas.microsoft.com/office/powerpoint/2010/main">
    <p:wipe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 descr="glacierm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43000"/>
            <a:ext cx="7924800" cy="492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8723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/>
              <a:t>Arikaree glacier is dying</a:t>
            </a:r>
          </a:p>
        </p:txBody>
      </p:sp>
      <p:sp>
        <p:nvSpPr>
          <p:cNvPr id="158724" name="Text Box 4"/>
          <p:cNvSpPr txBox="1">
            <a:spLocks noChangeArrowheads="1"/>
          </p:cNvSpPr>
          <p:nvPr/>
        </p:nvSpPr>
        <p:spPr bwMode="auto">
          <a:xfrm>
            <a:off x="5089525" y="3862388"/>
            <a:ext cx="18526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Drought</a:t>
            </a:r>
          </a:p>
          <a:p>
            <a:r>
              <a:rPr lang="en-US"/>
              <a:t>Tipping point</a:t>
            </a:r>
          </a:p>
        </p:txBody>
      </p:sp>
      <p:sp>
        <p:nvSpPr>
          <p:cNvPr id="158725" name="Line 5"/>
          <p:cNvSpPr>
            <a:spLocks noChangeShapeType="1"/>
          </p:cNvSpPr>
          <p:nvPr/>
        </p:nvSpPr>
        <p:spPr bwMode="auto">
          <a:xfrm flipV="1">
            <a:off x="6019800" y="2819400"/>
            <a:ext cx="762000" cy="990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8727" name="Rectangle 7"/>
          <p:cNvSpPr>
            <a:spLocks noChangeArrowheads="1"/>
          </p:cNvSpPr>
          <p:nvPr/>
        </p:nvSpPr>
        <p:spPr bwMode="auto">
          <a:xfrm>
            <a:off x="685800" y="6096000"/>
            <a:ext cx="83026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</a:rPr>
              <a:t>Arikaree Glacier</a:t>
            </a:r>
            <a:r>
              <a:rPr lang="en-US" sz="2800"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</a:rPr>
              <a:t>: Mass balance (Bn), cm water equivalent.</a:t>
            </a:r>
          </a:p>
        </p:txBody>
      </p:sp>
    </p:spTree>
  </p:cSld>
  <p:clrMapOvr>
    <a:masterClrMapping/>
  </p:clrMapOvr>
  <p:transition xmlns:p14="http://schemas.microsoft.com/office/powerpoint/2010/main">
    <p:wipe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88392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94565" name="Rectangle 5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sz="4000"/>
              <a:t>N dep + warming T = N saturation</a:t>
            </a:r>
            <a:endParaRPr lang="en-US"/>
          </a:p>
        </p:txBody>
      </p:sp>
      <p:sp>
        <p:nvSpPr>
          <p:cNvPr id="194566" name="Text Box 6"/>
          <p:cNvSpPr txBox="1">
            <a:spLocks noChangeArrowheads="1"/>
          </p:cNvSpPr>
          <p:nvPr/>
        </p:nvSpPr>
        <p:spPr bwMode="auto">
          <a:xfrm>
            <a:off x="412750" y="6224588"/>
            <a:ext cx="8232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/>
              <a:t>Annual VWM concentrations of nitrate increase at all stream sites</a:t>
            </a:r>
          </a:p>
        </p:txBody>
      </p:sp>
      <p:sp>
        <p:nvSpPr>
          <p:cNvPr id="194567" name="Rectangle 7"/>
          <p:cNvSpPr>
            <a:spLocks noChangeArrowheads="1"/>
          </p:cNvSpPr>
          <p:nvPr/>
        </p:nvSpPr>
        <p:spPr bwMode="auto">
          <a:xfrm>
            <a:off x="2667000" y="2438400"/>
            <a:ext cx="25019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N Critical</a:t>
            </a:r>
            <a:r>
              <a:rPr lang="en-US">
                <a:latin typeface="Comic Sans MS" charset="0"/>
              </a:rPr>
              <a:t> </a:t>
            </a:r>
            <a:r>
              <a:rPr lang="en-US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load:  </a:t>
            </a:r>
          </a:p>
          <a:p>
            <a:pPr eaLnBrk="1" hangingPunct="1"/>
            <a:r>
              <a:rPr lang="en-US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Aquatic </a:t>
            </a:r>
          </a:p>
          <a:p>
            <a:pPr eaLnBrk="1" hangingPunct="1"/>
            <a:r>
              <a:rPr lang="en-US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4 Kg N/ ha/ yr</a:t>
            </a:r>
          </a:p>
        </p:txBody>
      </p:sp>
    </p:spTree>
  </p:cSld>
  <p:clrMapOvr>
    <a:masterClrMapping/>
  </p:clrMapOvr>
  <p:transition xmlns:p14="http://schemas.microsoft.com/office/powerpoint/2010/main">
    <p:wipe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7772400" cy="1143000"/>
          </a:xfrm>
        </p:spPr>
        <p:txBody>
          <a:bodyPr/>
          <a:lstStyle/>
          <a:p>
            <a:r>
              <a:rPr lang="en-US"/>
              <a:t>Stoichiometric controls on N-cycling</a:t>
            </a:r>
          </a:p>
        </p:txBody>
      </p:sp>
      <p:pic>
        <p:nvPicPr>
          <p:cNvPr id="1904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524000"/>
            <a:ext cx="5943600" cy="445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90468" name="Rectangle 4"/>
          <p:cNvSpPr>
            <a:spLocks noChangeArrowheads="1"/>
          </p:cNvSpPr>
          <p:nvPr/>
        </p:nvSpPr>
        <p:spPr bwMode="auto">
          <a:xfrm>
            <a:off x="1600200" y="5867400"/>
            <a:ext cx="538956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Scatterplot of NO3-  vs. DOC: NO3- ratio </a:t>
            </a:r>
          </a:p>
          <a:p>
            <a:r>
              <a:rPr lang="en-US"/>
              <a:t>for eight sites in Green Lakes Valley.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622143" y="6241143"/>
            <a:ext cx="2168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Williams et al. 2011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wipe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1026" descr="tundralabb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65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6915" name="Text Box 1027"/>
          <p:cNvSpPr txBox="1">
            <a:spLocks noChangeArrowheads="1"/>
          </p:cNvSpPr>
          <p:nvPr/>
        </p:nvSpPr>
        <p:spPr bwMode="auto">
          <a:xfrm>
            <a:off x="3509963" y="290513"/>
            <a:ext cx="227965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600" b="1"/>
              <a:t>Saddle site</a:t>
            </a:r>
          </a:p>
        </p:txBody>
      </p:sp>
    </p:spTree>
  </p:cSld>
  <p:clrMapOvr>
    <a:masterClrMapping/>
  </p:clrMapOvr>
  <p:transition xmlns:p14="http://schemas.microsoft.com/office/powerpoint/2010/main">
    <p:wipe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>
    <p:wipe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38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>
                <a:solidFill>
                  <a:srgbClr val="FFFF00"/>
                </a:solidFill>
              </a:rPr>
              <a:t>A High mountain </a:t>
            </a:r>
            <a:r>
              <a:rPr lang="en-GB" dirty="0" err="1" smtClean="0">
                <a:solidFill>
                  <a:srgbClr val="FFFF00"/>
                </a:solidFill>
              </a:rPr>
              <a:t>LTER</a:t>
            </a:r>
            <a:r>
              <a:rPr lang="en-GB" dirty="0" smtClean="0">
                <a:solidFill>
                  <a:srgbClr val="FFFF00"/>
                </a:solidFill>
              </a:rPr>
              <a:t> Network </a:t>
            </a:r>
          </a:p>
        </p:txBody>
      </p:sp>
      <p:sp>
        <p:nvSpPr>
          <p:cNvPr id="8195" name="Subtitle 2"/>
          <p:cNvSpPr>
            <a:spLocks noGrp="1"/>
          </p:cNvSpPr>
          <p:nvPr>
            <p:ph type="subTitle" idx="1"/>
          </p:nvPr>
        </p:nvSpPr>
        <p:spPr>
          <a:xfrm>
            <a:off x="2286000" y="5003800"/>
            <a:ext cx="6172200" cy="1371600"/>
          </a:xfrm>
        </p:spPr>
        <p:txBody>
          <a:bodyPr/>
          <a:lstStyle/>
          <a:p>
            <a:pPr eaLnBrk="1" hangingPunct="1"/>
            <a:r>
              <a:rPr lang="en-GB" dirty="0" smtClean="0">
                <a:solidFill>
                  <a:srgbClr val="FFFF00"/>
                </a:solidFill>
              </a:rPr>
              <a:t>Laszlo Nagy, Eva </a:t>
            </a:r>
            <a:r>
              <a:rPr lang="en-GB" dirty="0" err="1" smtClean="0">
                <a:solidFill>
                  <a:srgbClr val="FFFF00"/>
                </a:solidFill>
              </a:rPr>
              <a:t>Spehn</a:t>
            </a:r>
            <a:r>
              <a:rPr lang="en-GB" dirty="0" smtClean="0">
                <a:solidFill>
                  <a:srgbClr val="FFFF00"/>
                </a:solidFill>
              </a:rPr>
              <a:t>, Mark Williams, Francisco </a:t>
            </a:r>
            <a:r>
              <a:rPr lang="en-GB" dirty="0" err="1" smtClean="0">
                <a:solidFill>
                  <a:srgbClr val="FFFF00"/>
                </a:solidFill>
              </a:rPr>
              <a:t>Bonet</a:t>
            </a:r>
            <a:r>
              <a:rPr lang="en-GB" dirty="0" smtClean="0">
                <a:solidFill>
                  <a:srgbClr val="FFFF00"/>
                </a:solidFill>
              </a:rPr>
              <a:t>, Patrick </a:t>
            </a:r>
            <a:r>
              <a:rPr lang="en-GB" dirty="0" err="1" smtClean="0">
                <a:solidFill>
                  <a:srgbClr val="FFFF00"/>
                </a:solidFill>
              </a:rPr>
              <a:t>Bourgeron</a:t>
            </a:r>
            <a:endParaRPr lang="en-GB" dirty="0" smtClean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31840" y="6381328"/>
            <a:ext cx="5588824" cy="369326"/>
          </a:xfrm>
          <a:prstGeom prst="rect">
            <a:avLst/>
          </a:prstGeom>
          <a:noFill/>
        </p:spPr>
        <p:txBody>
          <a:bodyPr wrap="none" lIns="91433" tIns="45717" rIns="91433" bIns="45717" rtlCol="0">
            <a:spAutoFit/>
          </a:bodyPr>
          <a:lstStyle/>
          <a:p>
            <a:pPr defTabSz="914334"/>
            <a:r>
              <a:rPr lang="pt-BR" dirty="0" smtClean="0">
                <a:solidFill>
                  <a:srgbClr val="FFC000"/>
                </a:solidFill>
                <a:latin typeface="Calibri"/>
              </a:rPr>
              <a:t>http://gmba.unibas.ch/mountainLTER/mountainLTER.htm</a:t>
            </a:r>
            <a:endParaRPr lang="pt-BR" dirty="0">
              <a:solidFill>
                <a:srgbClr val="FFC000"/>
              </a:solidFill>
              <a:latin typeface="Calibri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948488" y="188913"/>
            <a:ext cx="1657350" cy="1682750"/>
            <a:chOff x="6948488" y="188913"/>
            <a:chExt cx="1657350" cy="1682750"/>
          </a:xfrm>
        </p:grpSpPr>
        <p:pic>
          <p:nvPicPr>
            <p:cNvPr id="6" name="Picture 4" descr="Diversitas_final_logo.jpg                                      00027933Eva_HD                         B746CC0A: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948488" y="188913"/>
              <a:ext cx="1657350" cy="1682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3" descr="&#10;GMBA_Logo.gif                                                  0002BE58evas hd                        ABA78158: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969125" y="1081088"/>
              <a:ext cx="1635125" cy="7747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880204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Freppaz</a:t>
            </a:r>
            <a:r>
              <a:rPr lang="en-US" dirty="0" smtClean="0"/>
              <a:t> et al. in press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78100"/>
            <a:ext cx="6718300" cy="42799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06283"/>
            <a:ext cx="7220857" cy="280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646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3746" y="0"/>
            <a:ext cx="386122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442362" y="577334"/>
            <a:ext cx="2468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Freppaz</a:t>
            </a:r>
            <a:r>
              <a:rPr lang="en-US" dirty="0"/>
              <a:t> et al. in press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42429" y="1560286"/>
            <a:ext cx="362150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Changes in snow depth change</a:t>
            </a:r>
          </a:p>
          <a:p>
            <a:r>
              <a:rPr lang="en-US" dirty="0"/>
              <a:t> </a:t>
            </a:r>
            <a:r>
              <a:rPr lang="en-US" dirty="0" smtClean="0"/>
              <a:t>soil properties more than </a:t>
            </a:r>
          </a:p>
          <a:p>
            <a:r>
              <a:rPr lang="en-US" dirty="0"/>
              <a:t> </a:t>
            </a:r>
            <a:r>
              <a:rPr lang="en-US" dirty="0" smtClean="0"/>
              <a:t>N-addition experiments</a:t>
            </a:r>
          </a:p>
          <a:p>
            <a:endParaRPr lang="en-US" dirty="0"/>
          </a:p>
          <a:p>
            <a:r>
              <a:rPr lang="en-US" dirty="0" smtClean="0"/>
              <a:t>TOC and TN increase with</a:t>
            </a:r>
          </a:p>
          <a:p>
            <a:r>
              <a:rPr lang="en-US" dirty="0"/>
              <a:t> </a:t>
            </a:r>
            <a:r>
              <a:rPr lang="en-US" dirty="0" smtClean="0"/>
              <a:t>moderate snow depth and</a:t>
            </a:r>
          </a:p>
          <a:p>
            <a:r>
              <a:rPr lang="en-US" dirty="0"/>
              <a:t> </a:t>
            </a:r>
            <a:r>
              <a:rPr lang="en-US" dirty="0" smtClean="0"/>
              <a:t>decrease with more or less snow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713562"/>
      </p:ext>
    </p:extLst>
  </p:cSld>
  <p:clrMapOvr>
    <a:masterClrMapping/>
  </p:clrMapOvr>
  <p:transition xmlns:p14="http://schemas.microsoft.com/office/powerpoint/2010/main">
    <p:wipe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2" descr="saddle_gri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7316788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2035" name="Rectangle 3"/>
          <p:cNvSpPr>
            <a:spLocks noGrp="1" noChangeArrowheads="1"/>
          </p:cNvSpPr>
          <p:nvPr>
            <p:ph type="title"/>
          </p:nvPr>
        </p:nvSpPr>
        <p:spPr>
          <a:xfrm>
            <a:off x="7162800" y="838200"/>
            <a:ext cx="2057400" cy="1143000"/>
          </a:xfrm>
        </p:spPr>
        <p:txBody>
          <a:bodyPr/>
          <a:lstStyle/>
          <a:p>
            <a:r>
              <a:rPr lang="en-US"/>
              <a:t>Saddle </a:t>
            </a:r>
            <a:br>
              <a:rPr lang="en-US"/>
            </a:br>
            <a:r>
              <a:rPr lang="en-US"/>
              <a:t>Grid</a:t>
            </a:r>
          </a:p>
        </p:txBody>
      </p:sp>
      <p:sp>
        <p:nvSpPr>
          <p:cNvPr id="172037" name="Text Box 5"/>
          <p:cNvSpPr txBox="1">
            <a:spLocks noChangeArrowheads="1"/>
          </p:cNvSpPr>
          <p:nvPr/>
        </p:nvSpPr>
        <p:spPr bwMode="auto">
          <a:xfrm>
            <a:off x="212725" y="4700588"/>
            <a:ext cx="3636963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88 points every 50 meters</a:t>
            </a:r>
          </a:p>
          <a:p>
            <a:r>
              <a:rPr lang="en-US"/>
              <a:t>-biweekly snow depth</a:t>
            </a:r>
          </a:p>
          <a:p>
            <a:r>
              <a:rPr lang="en-US"/>
              <a:t>-annual NPP</a:t>
            </a:r>
          </a:p>
          <a:p>
            <a:r>
              <a:rPr lang="en-US"/>
              <a:t>-annual species composition</a:t>
            </a:r>
          </a:p>
          <a:p>
            <a:r>
              <a:rPr lang="en-US"/>
              <a:t> and coverage</a:t>
            </a:r>
          </a:p>
        </p:txBody>
      </p:sp>
      <p:pic>
        <p:nvPicPr>
          <p:cNvPr id="17203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497263"/>
            <a:ext cx="5029200" cy="336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>
    <p:wipe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Slide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218414"/>
      </p:ext>
    </p:extLst>
  </p:cSld>
  <p:clrMapOvr>
    <a:masterClrMapping/>
  </p:clrMapOvr>
  <p:transition xmlns:p14="http://schemas.microsoft.com/office/powerpoint/2010/main">
    <p:wipe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Slide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547379"/>
      </p:ext>
    </p:extLst>
  </p:cSld>
  <p:clrMapOvr>
    <a:masterClrMapping/>
  </p:clrMapOvr>
  <p:transition xmlns:p14="http://schemas.microsoft.com/office/powerpoint/2010/main">
    <p:wipe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Slide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055971"/>
      </p:ext>
    </p:extLst>
  </p:cSld>
  <p:clrMapOvr>
    <a:masterClrMapping/>
  </p:clrMapOvr>
  <p:transition xmlns:p14="http://schemas.microsoft.com/office/powerpoint/2010/main">
    <p:wipe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Slide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430267"/>
      </p:ext>
    </p:extLst>
  </p:cSld>
  <p:clrMapOvr>
    <a:masterClrMapping/>
  </p:clrMapOvr>
  <p:transition xmlns:p14="http://schemas.microsoft.com/office/powerpoint/2010/main">
    <p:wipe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Slide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399711"/>
      </p:ext>
    </p:extLst>
  </p:cSld>
  <p:clrMapOvr>
    <a:masterClrMapping/>
  </p:clrMapOvr>
  <p:transition xmlns:p14="http://schemas.microsoft.com/office/powerpoint/2010/main">
    <p:wipe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Slide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566959"/>
      </p:ext>
    </p:extLst>
  </p:cSld>
  <p:clrMapOvr>
    <a:masterClrMapping/>
  </p:clrMapOvr>
  <p:transition xmlns:p14="http://schemas.microsoft.com/office/powerpoint/2010/main">
    <p:wipe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Slide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808226"/>
      </p:ext>
    </p:extLst>
  </p:cSld>
  <p:clrMapOvr>
    <a:masterClrMapping/>
  </p:clrMapOvr>
  <p:transition xmlns:p14="http://schemas.microsoft.com/office/powerpoint/2010/main">
    <p:wipe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GB" dirty="0" smtClean="0">
                <a:solidFill>
                  <a:srgbClr val="FFFF00"/>
                </a:solidFill>
              </a:rPr>
              <a:t>The Diversity of Mountains (Environmental Contrasts / Gradients)  – the need for a </a:t>
            </a:r>
            <a:br>
              <a:rPr lang="en-GB" dirty="0" smtClean="0">
                <a:solidFill>
                  <a:srgbClr val="FFFF00"/>
                </a:solidFill>
              </a:rPr>
            </a:br>
            <a:r>
              <a:rPr lang="en-GB" dirty="0" smtClean="0">
                <a:solidFill>
                  <a:srgbClr val="FFFF00"/>
                </a:solidFill>
              </a:rPr>
              <a:t>network of sites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14339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FF00"/>
                </a:solidFill>
              </a:rPr>
              <a:t>Temperature seasonality</a:t>
            </a:r>
          </a:p>
          <a:p>
            <a:pPr lvl="1"/>
            <a:r>
              <a:rPr lang="en-GB" dirty="0" err="1" smtClean="0">
                <a:solidFill>
                  <a:srgbClr val="FFFF00"/>
                </a:solidFill>
              </a:rPr>
              <a:t>Aseasonal</a:t>
            </a:r>
            <a:r>
              <a:rPr lang="en-GB" dirty="0" smtClean="0">
                <a:solidFill>
                  <a:srgbClr val="FFFF00"/>
                </a:solidFill>
              </a:rPr>
              <a:t> -&gt; seasonal</a:t>
            </a:r>
          </a:p>
          <a:p>
            <a:r>
              <a:rPr lang="en-GB" dirty="0" smtClean="0">
                <a:solidFill>
                  <a:srgbClr val="FFFF00"/>
                </a:solidFill>
              </a:rPr>
              <a:t>Precipitation</a:t>
            </a:r>
          </a:p>
          <a:p>
            <a:pPr lvl="1"/>
            <a:r>
              <a:rPr lang="en-GB" dirty="0" smtClean="0">
                <a:solidFill>
                  <a:srgbClr val="FFFF00"/>
                </a:solidFill>
              </a:rPr>
              <a:t>Arid -&gt; </a:t>
            </a:r>
            <a:r>
              <a:rPr lang="en-GB" dirty="0" err="1" smtClean="0">
                <a:solidFill>
                  <a:srgbClr val="FFFF00"/>
                </a:solidFill>
              </a:rPr>
              <a:t>perhumid</a:t>
            </a:r>
            <a:endParaRPr lang="en-GB" dirty="0" smtClean="0">
              <a:solidFill>
                <a:srgbClr val="FFFF00"/>
              </a:solidFill>
            </a:endParaRPr>
          </a:p>
          <a:p>
            <a:r>
              <a:rPr lang="en-GB" dirty="0" smtClean="0">
                <a:solidFill>
                  <a:srgbClr val="FFFF00"/>
                </a:solidFill>
              </a:rPr>
              <a:t>Land use history</a:t>
            </a:r>
          </a:p>
          <a:p>
            <a:pPr lvl="1"/>
            <a:r>
              <a:rPr lang="en-GB" dirty="0" smtClean="0">
                <a:solidFill>
                  <a:srgbClr val="FFFF00"/>
                </a:solidFill>
              </a:rPr>
              <a:t>None -&gt; long / intensive</a:t>
            </a:r>
          </a:p>
          <a:p>
            <a:r>
              <a:rPr lang="en-GB" dirty="0" smtClean="0">
                <a:solidFill>
                  <a:srgbClr val="FFFF00"/>
                </a:solidFill>
              </a:rPr>
              <a:t>Geological history</a:t>
            </a:r>
          </a:p>
          <a:p>
            <a:pPr lvl="1"/>
            <a:r>
              <a:rPr lang="en-GB" dirty="0" smtClean="0">
                <a:solidFill>
                  <a:srgbClr val="FFFF00"/>
                </a:solidFill>
              </a:rPr>
              <a:t>bedrock (Ca vs. Si)</a:t>
            </a:r>
          </a:p>
          <a:p>
            <a:r>
              <a:rPr lang="en-GB" dirty="0" err="1" smtClean="0">
                <a:solidFill>
                  <a:srgbClr val="FFFF00"/>
                </a:solidFill>
              </a:rPr>
              <a:t>Glaciation</a:t>
            </a:r>
            <a:r>
              <a:rPr lang="en-GB" dirty="0" smtClean="0">
                <a:solidFill>
                  <a:srgbClr val="FFFF00"/>
                </a:solidFill>
              </a:rPr>
              <a:t> history </a:t>
            </a:r>
          </a:p>
          <a:p>
            <a:pPr lvl="1"/>
            <a:r>
              <a:rPr lang="en-GB" dirty="0" smtClean="0">
                <a:solidFill>
                  <a:srgbClr val="FFFF00"/>
                </a:solidFill>
              </a:rPr>
              <a:t>(+ / -)</a:t>
            </a:r>
          </a:p>
        </p:txBody>
      </p:sp>
      <p:sp>
        <p:nvSpPr>
          <p:cNvPr id="14341" name="TextBox 5"/>
          <p:cNvSpPr txBox="1">
            <a:spLocks noChangeArrowheads="1"/>
          </p:cNvSpPr>
          <p:nvPr/>
        </p:nvSpPr>
        <p:spPr bwMode="auto">
          <a:xfrm>
            <a:off x="611560" y="5750010"/>
            <a:ext cx="7489537" cy="110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3" tIns="45717" rIns="91433" bIns="45717">
            <a:spAutoFit/>
          </a:bodyPr>
          <a:lstStyle/>
          <a:p>
            <a:pPr marL="0" lvl="1" defTabSz="914334" fontAlgn="base">
              <a:spcBef>
                <a:spcPct val="0"/>
              </a:spcBef>
              <a:spcAft>
                <a:spcPct val="0"/>
              </a:spcAft>
            </a:pPr>
            <a:r>
              <a:rPr lang="en-GB" sz="2400" b="1" dirty="0">
                <a:solidFill>
                  <a:srgbClr val="FFFF00"/>
                </a:solidFill>
                <a:latin typeface="Arial" charset="0"/>
              </a:rPr>
              <a:t>Consequence: differences in ecosystem structure</a:t>
            </a:r>
          </a:p>
          <a:p>
            <a:pPr marL="0" lvl="1" algn="ctr" defTabSz="914334" fontAlgn="base">
              <a:spcBef>
                <a:spcPct val="0"/>
              </a:spcBef>
              <a:spcAft>
                <a:spcPct val="0"/>
              </a:spcAft>
            </a:pPr>
            <a:r>
              <a:rPr lang="en-GB" sz="2400" b="1" dirty="0">
                <a:solidFill>
                  <a:srgbClr val="FFFF00"/>
                </a:solidFill>
                <a:latin typeface="Arial" charset="0"/>
              </a:rPr>
              <a:t> and functioning</a:t>
            </a:r>
          </a:p>
          <a:p>
            <a:pPr defTabSz="914334"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prstClr val="black"/>
              </a:solidFill>
              <a:latin typeface="Arial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948488" y="188913"/>
            <a:ext cx="1657350" cy="1682750"/>
            <a:chOff x="6948488" y="188913"/>
            <a:chExt cx="1657350" cy="1682750"/>
          </a:xfrm>
        </p:grpSpPr>
        <p:pic>
          <p:nvPicPr>
            <p:cNvPr id="9" name="Picture 4" descr="Diversitas_final_logo.jpg                                      00027933Eva_HD                         B746CC0A: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948488" y="188913"/>
              <a:ext cx="1657350" cy="1682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3" descr="&#10;GMBA_Logo.gif                                                  0002BE58evas hd                        ABA78158: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969125" y="1081088"/>
              <a:ext cx="1635125" cy="7747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TextBox 10"/>
          <p:cNvSpPr txBox="1"/>
          <p:nvPr/>
        </p:nvSpPr>
        <p:spPr>
          <a:xfrm>
            <a:off x="2627784" y="6488668"/>
            <a:ext cx="5588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34"/>
            <a:r>
              <a:rPr lang="pt-BR" dirty="0" smtClean="0">
                <a:solidFill>
                  <a:srgbClr val="FFC000"/>
                </a:solidFill>
                <a:latin typeface="Calibri"/>
              </a:rPr>
              <a:t>http://gmba.unibas.ch/mountainLTER/mountainLTER.htm</a:t>
            </a:r>
            <a:endParaRPr lang="pt-BR" dirty="0">
              <a:solidFill>
                <a:srgbClr val="FFC000"/>
              </a:solidFill>
              <a:latin typeface="Calibri"/>
            </a:endParaRPr>
          </a:p>
        </p:txBody>
      </p:sp>
      <p:pic>
        <p:nvPicPr>
          <p:cNvPr id="16" name="Content Placeholder 15" descr="mtworld.bmp"/>
          <p:cNvPicPr>
            <a:picLocks noGrp="1" noChangeAspect="1"/>
          </p:cNvPicPr>
          <p:nvPr>
            <p:ph sz="quarter" idx="2"/>
          </p:nvPr>
        </p:nvPicPr>
        <p:blipFill>
          <a:blip r:embed="rId4" cstate="print"/>
          <a:stretch>
            <a:fillRect/>
          </a:stretch>
        </p:blipFill>
        <p:spPr>
          <a:xfrm>
            <a:off x="4270375" y="2597631"/>
            <a:ext cx="3657600" cy="2577137"/>
          </a:xfrm>
        </p:spPr>
      </p:pic>
    </p:spTree>
    <p:extLst>
      <p:ext uri="{BB962C8B-B14F-4D97-AF65-F5344CB8AC3E}">
        <p14:creationId xmlns:p14="http://schemas.microsoft.com/office/powerpoint/2010/main" val="730227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Slide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749031"/>
      </p:ext>
    </p:extLst>
  </p:cSld>
  <p:clrMapOvr>
    <a:masterClrMapping/>
  </p:clrMapOvr>
  <p:transition xmlns:p14="http://schemas.microsoft.com/office/powerpoint/2010/main">
    <p:wipe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Slide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980168"/>
      </p:ext>
    </p:extLst>
  </p:cSld>
  <p:clrMapOvr>
    <a:masterClrMapping/>
  </p:clrMapOvr>
  <p:transition xmlns:p14="http://schemas.microsoft.com/office/powerpoint/2010/main">
    <p:wipe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Slide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883842"/>
      </p:ext>
    </p:extLst>
  </p:cSld>
  <p:clrMapOvr>
    <a:masterClrMapping/>
  </p:clrMapOvr>
  <p:transition xmlns:p14="http://schemas.microsoft.com/office/powerpoint/2010/main">
    <p:wipe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Slide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533743"/>
      </p:ext>
    </p:extLst>
  </p:cSld>
  <p:clrMapOvr>
    <a:masterClrMapping/>
  </p:clrMapOvr>
  <p:transition xmlns:p14="http://schemas.microsoft.com/office/powerpoint/2010/main">
    <p:wipe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Slide2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11746"/>
      </p:ext>
    </p:extLst>
  </p:cSld>
  <p:clrMapOvr>
    <a:masterClrMapping/>
  </p:clrMapOvr>
  <p:transition xmlns:p14="http://schemas.microsoft.com/office/powerpoint/2010/main">
    <p:wipe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Slide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733362"/>
      </p:ext>
    </p:extLst>
  </p:cSld>
  <p:clrMapOvr>
    <a:masterClrMapping/>
  </p:clrMapOvr>
  <p:transition xmlns:p14="http://schemas.microsoft.com/office/powerpoint/2010/main">
    <p:wipe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Slide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383157"/>
      </p:ext>
    </p:extLst>
  </p:cSld>
  <p:clrMapOvr>
    <a:masterClrMapping/>
  </p:clrMapOvr>
  <p:transition xmlns:p14="http://schemas.microsoft.com/office/powerpoint/2010/main">
    <p:wipe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lide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940921"/>
      </p:ext>
    </p:extLst>
  </p:cSld>
  <p:clrMapOvr>
    <a:masterClrMapping/>
  </p:clrMapOvr>
  <p:transition xmlns:p14="http://schemas.microsoft.com/office/powerpoint/2010/main">
    <p:wipe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5486400"/>
            <a:ext cx="91376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 sz="1200">
              <a:latin typeface="Calibri" pitchFamily="-72" charset="0"/>
            </a:endParaRPr>
          </a:p>
        </p:txBody>
      </p:sp>
      <p:sp>
        <p:nvSpPr>
          <p:cNvPr id="5" name="Cube 4"/>
          <p:cNvSpPr>
            <a:spLocks noChangeArrowheads="1"/>
          </p:cNvSpPr>
          <p:nvPr/>
        </p:nvSpPr>
        <p:spPr bwMode="auto">
          <a:xfrm>
            <a:off x="6019800" y="3998913"/>
            <a:ext cx="2792413" cy="2438400"/>
          </a:xfrm>
          <a:prstGeom prst="cube">
            <a:avLst>
              <a:gd name="adj" fmla="val 25000"/>
            </a:avLst>
          </a:prstGeom>
          <a:solidFill>
            <a:srgbClr val="8AC6CD"/>
          </a:solidFill>
          <a:ln w="9525">
            <a:solidFill>
              <a:srgbClr val="4597A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841375" y="3998913"/>
            <a:ext cx="2959100" cy="2492375"/>
          </a:xfrm>
          <a:prstGeom prst="rect">
            <a:avLst/>
          </a:prstGeom>
          <a:solidFill>
            <a:srgbClr val="BFBFBF"/>
          </a:solidFill>
          <a:ln w="9525">
            <a:solidFill>
              <a:srgbClr val="D9D9D9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3886200" y="3503613"/>
            <a:ext cx="2514600" cy="417512"/>
          </a:xfrm>
          <a:custGeom>
            <a:avLst/>
            <a:gdLst>
              <a:gd name="T0" fmla="*/ 1580153 w 4001647"/>
              <a:gd name="T1" fmla="*/ 417492 h 417532"/>
              <a:gd name="T2" fmla="*/ 1083320 w 4001647"/>
              <a:gd name="T3" fmla="*/ 36775 h 417532"/>
              <a:gd name="T4" fmla="*/ 399325 w 4001647"/>
              <a:gd name="T5" fmla="*/ 55766 h 417532"/>
              <a:gd name="T6" fmla="*/ 0 w 4001647"/>
              <a:gd name="T7" fmla="*/ 397582 h 417532"/>
              <a:gd name="T8" fmla="*/ 0 60000 65536"/>
              <a:gd name="T9" fmla="*/ 0 60000 65536"/>
              <a:gd name="T10" fmla="*/ 0 60000 65536"/>
              <a:gd name="T11" fmla="*/ 0 60000 65536"/>
              <a:gd name="T12" fmla="*/ 0 w 4001647"/>
              <a:gd name="T13" fmla="*/ 0 h 417532"/>
              <a:gd name="T14" fmla="*/ 4001647 w 4001647"/>
              <a:gd name="T15" fmla="*/ 417532 h 41753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001647" h="417532">
                <a:moveTo>
                  <a:pt x="4001647" y="417532"/>
                </a:moveTo>
                <a:cubicBezTo>
                  <a:pt x="3613604" y="130434"/>
                  <a:pt x="3241844" y="97072"/>
                  <a:pt x="2743447" y="36779"/>
                </a:cubicBezTo>
                <a:cubicBezTo>
                  <a:pt x="2245050" y="-23514"/>
                  <a:pt x="1468508" y="-4368"/>
                  <a:pt x="1011267" y="55772"/>
                </a:cubicBezTo>
                <a:cubicBezTo>
                  <a:pt x="554026" y="115912"/>
                  <a:pt x="0" y="397620"/>
                  <a:pt x="0" y="397620"/>
                </a:cubicBezTo>
              </a:path>
            </a:pathLst>
          </a:custGeom>
          <a:noFill/>
          <a:ln w="762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8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4736027"/>
              </p:ext>
            </p:extLst>
          </p:nvPr>
        </p:nvGraphicFramePr>
        <p:xfrm>
          <a:off x="4953000" y="3157538"/>
          <a:ext cx="381000" cy="449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14" name="Equation" r:id="rId3" imgW="127000" imgH="152400" progId="">
                  <p:embed/>
                </p:oleObj>
              </mc:Choice>
              <mc:Fallback>
                <p:oleObj name="Equation" r:id="rId3" imgW="127000" imgH="152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3157538"/>
                        <a:ext cx="381000" cy="4492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Freeform 8"/>
          <p:cNvSpPr>
            <a:spLocks/>
          </p:cNvSpPr>
          <p:nvPr/>
        </p:nvSpPr>
        <p:spPr bwMode="auto">
          <a:xfrm>
            <a:off x="1374775" y="4225925"/>
            <a:ext cx="2297113" cy="1947863"/>
          </a:xfrm>
          <a:custGeom>
            <a:avLst/>
            <a:gdLst>
              <a:gd name="T0" fmla="*/ 2120565 w 2295765"/>
              <a:gd name="T1" fmla="*/ 419315 h 1948596"/>
              <a:gd name="T2" fmla="*/ 1555474 w 2295765"/>
              <a:gd name="T3" fmla="*/ 19836 h 1948596"/>
              <a:gd name="T4" fmla="*/ 731386 w 2295765"/>
              <a:gd name="T5" fmla="*/ 90332 h 1948596"/>
              <a:gd name="T6" fmla="*/ 95660 w 2295765"/>
              <a:gd name="T7" fmla="*/ 348819 h 1948596"/>
              <a:gd name="T8" fmla="*/ 13252 w 2295765"/>
              <a:gd name="T9" fmla="*/ 783547 h 1948596"/>
              <a:gd name="T10" fmla="*/ 201614 w 2295765"/>
              <a:gd name="T11" fmla="*/ 1476762 h 1948596"/>
              <a:gd name="T12" fmla="*/ 578341 w 2295765"/>
              <a:gd name="T13" fmla="*/ 1852744 h 1948596"/>
              <a:gd name="T14" fmla="*/ 1908656 w 2295765"/>
              <a:gd name="T15" fmla="*/ 1923239 h 1948596"/>
              <a:gd name="T16" fmla="*/ 2238290 w 2295765"/>
              <a:gd name="T17" fmla="*/ 1512010 h 1948596"/>
              <a:gd name="T18" fmla="*/ 2285382 w 2295765"/>
              <a:gd name="T19" fmla="*/ 713051 h 1948596"/>
              <a:gd name="T20" fmla="*/ 2120565 w 2295765"/>
              <a:gd name="T21" fmla="*/ 419315 h 194859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295765"/>
              <a:gd name="T34" fmla="*/ 0 h 1948596"/>
              <a:gd name="T35" fmla="*/ 2295765 w 2295765"/>
              <a:gd name="T36" fmla="*/ 1948596 h 194859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295765" h="1948596">
                <a:moveTo>
                  <a:pt x="2118076" y="419631"/>
                </a:moveTo>
                <a:cubicBezTo>
                  <a:pt x="1996567" y="304008"/>
                  <a:pt x="1784907" y="74722"/>
                  <a:pt x="1553649" y="19850"/>
                </a:cubicBezTo>
                <a:cubicBezTo>
                  <a:pt x="1322391" y="-35022"/>
                  <a:pt x="973545" y="35528"/>
                  <a:pt x="730528" y="90400"/>
                </a:cubicBezTo>
                <a:cubicBezTo>
                  <a:pt x="487511" y="145272"/>
                  <a:pt x="215097" y="233458"/>
                  <a:pt x="95548" y="349081"/>
                </a:cubicBezTo>
                <a:cubicBezTo>
                  <a:pt x="-24001" y="464704"/>
                  <a:pt x="-4402" y="596005"/>
                  <a:pt x="13236" y="784137"/>
                </a:cubicBezTo>
                <a:cubicBezTo>
                  <a:pt x="30874" y="972269"/>
                  <a:pt x="107307" y="1299541"/>
                  <a:pt x="201378" y="1477874"/>
                </a:cubicBezTo>
                <a:cubicBezTo>
                  <a:pt x="295449" y="1656207"/>
                  <a:pt x="293489" y="1779669"/>
                  <a:pt x="577662" y="1854138"/>
                </a:cubicBezTo>
                <a:cubicBezTo>
                  <a:pt x="861835" y="1928607"/>
                  <a:pt x="1630082" y="1981519"/>
                  <a:pt x="1906416" y="1924687"/>
                </a:cubicBezTo>
                <a:cubicBezTo>
                  <a:pt x="2182750" y="1867855"/>
                  <a:pt x="2172950" y="1714998"/>
                  <a:pt x="2235664" y="1513148"/>
                </a:cubicBezTo>
                <a:cubicBezTo>
                  <a:pt x="2298378" y="1311298"/>
                  <a:pt x="2308178" y="893880"/>
                  <a:pt x="2282700" y="713587"/>
                </a:cubicBezTo>
                <a:cubicBezTo>
                  <a:pt x="2257223" y="533294"/>
                  <a:pt x="2239585" y="535254"/>
                  <a:pt x="2118076" y="419631"/>
                </a:cubicBezTo>
                <a:close/>
              </a:path>
            </a:pathLst>
          </a:custGeom>
          <a:solidFill>
            <a:srgbClr val="8AC6CD"/>
          </a:solidFill>
          <a:ln w="9525" cap="flat" cmpd="sng">
            <a:solidFill>
              <a:srgbClr val="4597A0"/>
            </a:solidFill>
            <a:prstDash val="solid"/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1349375" y="4751388"/>
            <a:ext cx="1833563" cy="1411287"/>
          </a:xfrm>
          <a:custGeom>
            <a:avLst/>
            <a:gdLst>
              <a:gd name="T0" fmla="*/ 1832740 w 1834386"/>
              <a:gd name="T1" fmla="*/ 1411584 h 1410990"/>
              <a:gd name="T2" fmla="*/ 1010356 w 1834386"/>
              <a:gd name="T3" fmla="*/ 1399822 h 1410990"/>
              <a:gd name="T4" fmla="*/ 422940 w 1834386"/>
              <a:gd name="T5" fmla="*/ 1282189 h 1410990"/>
              <a:gd name="T6" fmla="*/ 164476 w 1834386"/>
              <a:gd name="T7" fmla="*/ 846950 h 1410990"/>
              <a:gd name="T8" fmla="*/ 0 w 1834386"/>
              <a:gd name="T9" fmla="*/ 0 h 141099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34386"/>
              <a:gd name="T16" fmla="*/ 0 h 1410990"/>
              <a:gd name="T17" fmla="*/ 1834386 w 1834386"/>
              <a:gd name="T18" fmla="*/ 1410990 h 141099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34386" h="1410990">
                <a:moveTo>
                  <a:pt x="1834386" y="1410990"/>
                </a:moveTo>
                <a:lnTo>
                  <a:pt x="1011264" y="1399232"/>
                </a:lnTo>
                <a:cubicBezTo>
                  <a:pt x="776086" y="1377675"/>
                  <a:pt x="564427" y="1373755"/>
                  <a:pt x="423320" y="1281649"/>
                </a:cubicBezTo>
                <a:cubicBezTo>
                  <a:pt x="282213" y="1189543"/>
                  <a:pt x="235177" y="1060202"/>
                  <a:pt x="164624" y="846594"/>
                </a:cubicBezTo>
                <a:cubicBezTo>
                  <a:pt x="94071" y="632986"/>
                  <a:pt x="0" y="0"/>
                  <a:pt x="0" y="0"/>
                </a:cubicBezTo>
              </a:path>
            </a:pathLst>
          </a:custGeom>
          <a:noFill/>
          <a:ln w="57150" cap="flat" cmpd="sng">
            <a:solidFill>
              <a:srgbClr val="FF0000"/>
            </a:solidFill>
            <a:prstDash val="solid"/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TextBox 20"/>
          <p:cNvSpPr txBox="1">
            <a:spLocks noChangeArrowheads="1"/>
          </p:cNvSpPr>
          <p:nvPr/>
        </p:nvSpPr>
        <p:spPr bwMode="auto">
          <a:xfrm>
            <a:off x="152400" y="4959350"/>
            <a:ext cx="5540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itchFamily="-72" charset="0"/>
              </a:rPr>
              <a:t>Risk</a:t>
            </a:r>
          </a:p>
        </p:txBody>
      </p:sp>
      <p:sp>
        <p:nvSpPr>
          <p:cNvPr id="12" name="TextBox 21"/>
          <p:cNvSpPr txBox="1">
            <a:spLocks noChangeArrowheads="1"/>
          </p:cNvSpPr>
          <p:nvPr/>
        </p:nvSpPr>
        <p:spPr bwMode="auto">
          <a:xfrm>
            <a:off x="1920875" y="6491288"/>
            <a:ext cx="914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itchFamily="-72" charset="0"/>
              </a:rPr>
              <a:t>1/Value</a:t>
            </a:r>
          </a:p>
        </p:txBody>
      </p:sp>
      <p:sp>
        <p:nvSpPr>
          <p:cNvPr id="13" name="TextBox 22"/>
          <p:cNvSpPr txBox="1">
            <a:spLocks noChangeArrowheads="1"/>
          </p:cNvSpPr>
          <p:nvPr/>
        </p:nvSpPr>
        <p:spPr bwMode="auto">
          <a:xfrm>
            <a:off x="741363" y="3403600"/>
            <a:ext cx="2362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Calibri" pitchFamily="-72" charset="0"/>
              </a:rPr>
              <a:t>OBJECTIVE SPACE</a:t>
            </a:r>
          </a:p>
        </p:txBody>
      </p:sp>
      <p:sp>
        <p:nvSpPr>
          <p:cNvPr id="14" name="TextBox 23"/>
          <p:cNvSpPr txBox="1">
            <a:spLocks noChangeArrowheads="1"/>
          </p:cNvSpPr>
          <p:nvPr/>
        </p:nvSpPr>
        <p:spPr bwMode="auto">
          <a:xfrm>
            <a:off x="6400800" y="3454400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Calibri" pitchFamily="-72" charset="0"/>
              </a:rPr>
              <a:t>DESIGN SPACE</a:t>
            </a:r>
          </a:p>
        </p:txBody>
      </p:sp>
      <p:sp>
        <p:nvSpPr>
          <p:cNvPr id="15" name="TextBox 24"/>
          <p:cNvSpPr txBox="1">
            <a:spLocks noChangeArrowheads="1"/>
          </p:cNvSpPr>
          <p:nvPr/>
        </p:nvSpPr>
        <p:spPr bwMode="auto">
          <a:xfrm>
            <a:off x="1695450" y="4932363"/>
            <a:ext cx="13557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itchFamily="-72" charset="0"/>
              </a:rPr>
              <a:t>Non-optimal</a:t>
            </a:r>
          </a:p>
        </p:txBody>
      </p:sp>
      <p:sp>
        <p:nvSpPr>
          <p:cNvPr id="16" name="TextBox 25"/>
          <p:cNvSpPr txBox="1">
            <a:spLocks noChangeArrowheads="1"/>
          </p:cNvSpPr>
          <p:nvPr/>
        </p:nvSpPr>
        <p:spPr bwMode="auto">
          <a:xfrm>
            <a:off x="3302000" y="5999163"/>
            <a:ext cx="1808163" cy="404812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Calibri" pitchFamily="-72" charset="0"/>
              </a:rPr>
              <a:t>Efficient Frontier</a:t>
            </a: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1406525" y="5387975"/>
            <a:ext cx="128588" cy="128588"/>
          </a:xfrm>
          <a:prstGeom prst="ellipse">
            <a:avLst/>
          </a:prstGeom>
          <a:solidFill>
            <a:srgbClr val="FF6600"/>
          </a:solidFill>
          <a:ln w="28575">
            <a:solidFill>
              <a:srgbClr val="0D0D0D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8" name="Straight Arrow Connector 30"/>
          <p:cNvCxnSpPr>
            <a:cxnSpLocks noChangeShapeType="1"/>
          </p:cNvCxnSpPr>
          <p:nvPr/>
        </p:nvCxnSpPr>
        <p:spPr bwMode="auto">
          <a:xfrm flipH="1">
            <a:off x="1625600" y="5449888"/>
            <a:ext cx="511175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9" name="Oval 18"/>
          <p:cNvSpPr>
            <a:spLocks noChangeArrowheads="1"/>
          </p:cNvSpPr>
          <p:nvPr/>
        </p:nvSpPr>
        <p:spPr bwMode="auto">
          <a:xfrm>
            <a:off x="2219325" y="5357813"/>
            <a:ext cx="128588" cy="12858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0D0D0D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20" name="Straight Arrow Connector 35"/>
          <p:cNvCxnSpPr>
            <a:cxnSpLocks noChangeShapeType="1"/>
          </p:cNvCxnSpPr>
          <p:nvPr/>
        </p:nvCxnSpPr>
        <p:spPr bwMode="auto">
          <a:xfrm>
            <a:off x="2276475" y="5580063"/>
            <a:ext cx="0" cy="4032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21" name="TextBox 37"/>
          <p:cNvSpPr txBox="1">
            <a:spLocks noChangeArrowheads="1"/>
          </p:cNvSpPr>
          <p:nvPr/>
        </p:nvSpPr>
        <p:spPr bwMode="auto">
          <a:xfrm>
            <a:off x="6713538" y="6456363"/>
            <a:ext cx="8223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itchFamily="-72" charset="0"/>
              </a:rPr>
              <a:t>People</a:t>
            </a:r>
          </a:p>
        </p:txBody>
      </p:sp>
      <p:sp>
        <p:nvSpPr>
          <p:cNvPr id="22" name="TextBox 38"/>
          <p:cNvSpPr txBox="1">
            <a:spLocks noChangeArrowheads="1"/>
          </p:cNvSpPr>
          <p:nvPr/>
        </p:nvSpPr>
        <p:spPr bwMode="auto">
          <a:xfrm>
            <a:off x="5105400" y="4040188"/>
            <a:ext cx="10715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itchFamily="-72" charset="0"/>
              </a:rPr>
              <a:t>Scenarios</a:t>
            </a:r>
          </a:p>
        </p:txBody>
      </p:sp>
      <p:sp>
        <p:nvSpPr>
          <p:cNvPr id="23" name="TextBox 39"/>
          <p:cNvSpPr txBox="1">
            <a:spLocks noChangeArrowheads="1"/>
          </p:cNvSpPr>
          <p:nvPr/>
        </p:nvSpPr>
        <p:spPr bwMode="auto">
          <a:xfrm>
            <a:off x="4800600" y="5202238"/>
            <a:ext cx="10763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itchFamily="-72" charset="0"/>
              </a:rPr>
              <a:t>Platforms</a:t>
            </a:r>
          </a:p>
        </p:txBody>
      </p:sp>
      <p:sp>
        <p:nvSpPr>
          <p:cNvPr id="24" name="TextBox 44"/>
          <p:cNvSpPr txBox="1">
            <a:spLocks noChangeArrowheads="1"/>
          </p:cNvSpPr>
          <p:nvPr/>
        </p:nvSpPr>
        <p:spPr bwMode="auto">
          <a:xfrm>
            <a:off x="1427163" y="4040188"/>
            <a:ext cx="3222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i="1">
                <a:latin typeface="Calibri" pitchFamily="-72" charset="0"/>
              </a:rPr>
              <a:t>S</a:t>
            </a: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2219325" y="6073775"/>
            <a:ext cx="128588" cy="128588"/>
          </a:xfrm>
          <a:prstGeom prst="ellipse">
            <a:avLst/>
          </a:prstGeom>
          <a:solidFill>
            <a:srgbClr val="FF6600"/>
          </a:solidFill>
          <a:ln w="28575">
            <a:solidFill>
              <a:schemeClr val="tx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n w="28575" cmpd="sng">
                <a:solidFill>
                  <a:schemeClr val="tx1"/>
                </a:solidFill>
              </a:ln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" name="TextBox 47"/>
          <p:cNvSpPr txBox="1">
            <a:spLocks noChangeArrowheads="1"/>
          </p:cNvSpPr>
          <p:nvPr/>
        </p:nvSpPr>
        <p:spPr bwMode="auto">
          <a:xfrm>
            <a:off x="849313" y="6140450"/>
            <a:ext cx="9271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itchFamily="-72" charset="0"/>
              </a:rPr>
              <a:t>Optimal</a:t>
            </a:r>
          </a:p>
        </p:txBody>
      </p:sp>
      <p:cxnSp>
        <p:nvCxnSpPr>
          <p:cNvPr id="27" name="Straight Arrow Connector 3"/>
          <p:cNvCxnSpPr>
            <a:cxnSpLocks noChangeShapeType="1"/>
            <a:stCxn id="26" idx="0"/>
            <a:endCxn id="17" idx="4"/>
          </p:cNvCxnSpPr>
          <p:nvPr/>
        </p:nvCxnSpPr>
        <p:spPr bwMode="auto">
          <a:xfrm flipV="1">
            <a:off x="1312863" y="5530850"/>
            <a:ext cx="158750" cy="609600"/>
          </a:xfrm>
          <a:prstGeom prst="straightConnector1">
            <a:avLst/>
          </a:prstGeom>
          <a:noFill/>
          <a:ln w="25400">
            <a:solidFill>
              <a:srgbClr val="000000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28" name="Straight Arrow Connector 48"/>
          <p:cNvCxnSpPr>
            <a:cxnSpLocks noChangeShapeType="1"/>
            <a:stCxn id="26" idx="3"/>
          </p:cNvCxnSpPr>
          <p:nvPr/>
        </p:nvCxnSpPr>
        <p:spPr bwMode="auto">
          <a:xfrm flipV="1">
            <a:off x="1776413" y="6140450"/>
            <a:ext cx="381000" cy="184150"/>
          </a:xfrm>
          <a:prstGeom prst="straightConnector1">
            <a:avLst/>
          </a:prstGeom>
          <a:noFill/>
          <a:ln w="25400">
            <a:solidFill>
              <a:srgbClr val="000000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29" name="TextBox 49"/>
          <p:cNvSpPr txBox="1">
            <a:spLocks noChangeArrowheads="1"/>
          </p:cNvSpPr>
          <p:nvPr/>
        </p:nvSpPr>
        <p:spPr bwMode="auto">
          <a:xfrm>
            <a:off x="3414713" y="5759450"/>
            <a:ext cx="1808162" cy="67945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  <a:latin typeface="Calibri" pitchFamily="-72" charset="0"/>
              </a:rPr>
              <a:t>Efficient Frontier</a:t>
            </a:r>
          </a:p>
          <a:p>
            <a:pPr algn="ctr"/>
            <a:r>
              <a:rPr lang="en-US" b="1">
                <a:solidFill>
                  <a:srgbClr val="FF0000"/>
                </a:solidFill>
                <a:latin typeface="Calibri" pitchFamily="-72" charset="0"/>
              </a:rPr>
              <a:t>Pareto Front</a:t>
            </a: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457200" y="1371600"/>
            <a:ext cx="7727950" cy="160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20000"/>
              </a:spcBef>
              <a:buFont typeface="Arial" pitchFamily="-72" charset="0"/>
              <a:buChar char="•"/>
            </a:pPr>
            <a:r>
              <a:rPr lang="en-US" sz="3200">
                <a:latin typeface="Calibri" pitchFamily="-72" charset="0"/>
              </a:rPr>
              <a:t>Optimal outcomes?</a:t>
            </a:r>
          </a:p>
          <a:p>
            <a:pPr marL="800100" lvl="1" indent="-342900">
              <a:spcBef>
                <a:spcPct val="20000"/>
              </a:spcBef>
              <a:buFont typeface="Arial" pitchFamily="-72" charset="0"/>
              <a:buChar char="•"/>
            </a:pPr>
            <a:r>
              <a:rPr lang="en-US" sz="2800">
                <a:latin typeface="Calibri" pitchFamily="-72" charset="0"/>
              </a:rPr>
              <a:t>less risk </a:t>
            </a:r>
            <a:r>
              <a:rPr lang="en-US" sz="2800">
                <a:latin typeface="Calibri" pitchFamily="-72" charset="0"/>
                <a:sym typeface="Symbol" pitchFamily="-72" charset="2"/>
              </a:rPr>
              <a:t> </a:t>
            </a:r>
            <a:r>
              <a:rPr lang="en-US" sz="2800">
                <a:latin typeface="Calibri" pitchFamily="-72" charset="0"/>
              </a:rPr>
              <a:t>less value; more value </a:t>
            </a:r>
            <a:r>
              <a:rPr lang="en-US" sz="2800">
                <a:latin typeface="Calibri" pitchFamily="-72" charset="0"/>
                <a:sym typeface="Symbol" pitchFamily="-72" charset="2"/>
              </a:rPr>
              <a:t> </a:t>
            </a:r>
            <a:r>
              <a:rPr lang="en-US" sz="2800">
                <a:latin typeface="Calibri" pitchFamily="-72" charset="0"/>
              </a:rPr>
              <a:t>more risk</a:t>
            </a:r>
          </a:p>
          <a:p>
            <a:pPr marL="800100" lvl="1" indent="-342900">
              <a:spcBef>
                <a:spcPct val="20000"/>
              </a:spcBef>
              <a:buFont typeface="Arial" pitchFamily="-72" charset="0"/>
              <a:buChar char="•"/>
            </a:pPr>
            <a:r>
              <a:rPr lang="en-US" sz="2800">
                <a:latin typeface="Calibri" pitchFamily="-72" charset="0"/>
              </a:rPr>
              <a:t>best event for a risk-value combination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1371600" y="0"/>
            <a:ext cx="7315200" cy="6858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Social-Ecological System Model</a:t>
            </a: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13132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9"/>
          <p:cNvGrpSpPr>
            <a:grpSpLocks/>
          </p:cNvGrpSpPr>
          <p:nvPr/>
        </p:nvGrpSpPr>
        <p:grpSpPr bwMode="auto">
          <a:xfrm>
            <a:off x="714375" y="1404938"/>
            <a:ext cx="8032750" cy="5300662"/>
            <a:chOff x="-383303" y="195263"/>
            <a:chExt cx="9849266" cy="6499225"/>
          </a:xfrm>
        </p:grpSpPr>
        <p:sp>
          <p:nvSpPr>
            <p:cNvPr id="4" name="Rectangle 3"/>
            <p:cNvSpPr>
              <a:spLocks noChangeArrowheads="1"/>
            </p:cNvSpPr>
            <p:nvPr/>
          </p:nvSpPr>
          <p:spPr bwMode="auto">
            <a:xfrm>
              <a:off x="1586550" y="4181610"/>
              <a:ext cx="5814182" cy="1280770"/>
            </a:xfrm>
            <a:prstGeom prst="rect">
              <a:avLst/>
            </a:prstGeom>
            <a:gradFill rotWithShape="1">
              <a:gsLst>
                <a:gs pos="0">
                  <a:srgbClr val="FFE5E5"/>
                </a:gs>
                <a:gs pos="64999">
                  <a:srgbClr val="FFBEBD"/>
                </a:gs>
                <a:gs pos="100000">
                  <a:srgbClr val="FFA2A1"/>
                </a:gs>
              </a:gsLst>
              <a:lin ang="5400000" scaled="1"/>
            </a:gradFill>
            <a:ln w="9525">
              <a:solidFill>
                <a:srgbClr val="BE4B48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lIns="91407" tIns="45705" rIns="91407" bIns="45705" anchor="ctr">
              <a:prstTxWarp prst="textNoShape">
                <a:avLst/>
              </a:prstTxWarp>
            </a:bodyPr>
            <a:lstStyle/>
            <a:p>
              <a:pPr algn="ctr" defTabSz="46196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000000"/>
                </a:solidFill>
                <a:latin typeface="Calibri" pitchFamily="-105" charset="0"/>
                <a:ea typeface="+mn-ea"/>
                <a:cs typeface="+mn-cs"/>
              </a:endParaRPr>
            </a:p>
          </p:txBody>
        </p:sp>
        <p:sp>
          <p:nvSpPr>
            <p:cNvPr id="5" name="Rounded Rectangle 3"/>
            <p:cNvSpPr>
              <a:spLocks noChangeArrowheads="1"/>
            </p:cNvSpPr>
            <p:nvPr/>
          </p:nvSpPr>
          <p:spPr bwMode="auto">
            <a:xfrm>
              <a:off x="1227138" y="195263"/>
              <a:ext cx="6600825" cy="3506787"/>
            </a:xfrm>
            <a:prstGeom prst="roundRect">
              <a:avLst>
                <a:gd name="adj" fmla="val 16667"/>
              </a:avLst>
            </a:prstGeom>
            <a:solidFill>
              <a:srgbClr val="9BBB59"/>
            </a:solidFill>
            <a:ln w="25400">
              <a:solidFill>
                <a:srgbClr val="71893F"/>
              </a:solidFill>
              <a:round/>
              <a:headEnd/>
              <a:tailEnd/>
            </a:ln>
          </p:spPr>
          <p:txBody>
            <a:bodyPr lIns="91407" tIns="45705" rIns="91407" bIns="45705" anchor="ctr">
              <a:prstTxWarp prst="textNoShape">
                <a:avLst/>
              </a:prstTxWarp>
            </a:bodyPr>
            <a:lstStyle/>
            <a:p>
              <a:pPr algn="ctr" defTabSz="461963"/>
              <a:endParaRPr lang="en-US">
                <a:solidFill>
                  <a:srgbClr val="FFFFFF"/>
                </a:solidFill>
                <a:latin typeface="Calibri" pitchFamily="-72" charset="0"/>
              </a:endParaRPr>
            </a:p>
          </p:txBody>
        </p:sp>
        <p:sp>
          <p:nvSpPr>
            <p:cNvPr id="6" name="Rounded Rectangle 5"/>
            <p:cNvSpPr>
              <a:spLocks noChangeArrowheads="1"/>
            </p:cNvSpPr>
            <p:nvPr/>
          </p:nvSpPr>
          <p:spPr bwMode="auto">
            <a:xfrm>
              <a:off x="1424992" y="341247"/>
              <a:ext cx="1878367" cy="146763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5FFE6"/>
                </a:gs>
                <a:gs pos="64999">
                  <a:srgbClr val="E4FDC2"/>
                </a:gs>
                <a:gs pos="100000">
                  <a:srgbClr val="DAFDA7"/>
                </a:gs>
              </a:gsLst>
              <a:lin ang="5400000" scaled="1"/>
            </a:gradFill>
            <a:ln w="9525">
              <a:solidFill>
                <a:srgbClr val="98B954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lIns="91407" tIns="45705" rIns="91407" bIns="45705" anchor="ctr">
              <a:prstTxWarp prst="textNoShape">
                <a:avLst/>
              </a:prstTxWarp>
            </a:bodyPr>
            <a:lstStyle/>
            <a:p>
              <a:pPr algn="ctr" defTabSz="461963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>
                  <a:solidFill>
                    <a:srgbClr val="000000"/>
                  </a:solidFill>
                  <a:latin typeface="Calibri" pitchFamily="-105" charset="0"/>
                  <a:ea typeface="+mn-ea"/>
                  <a:cs typeface="+mn-cs"/>
                </a:rPr>
                <a:t>Site 1</a:t>
              </a:r>
              <a:endParaRPr lang="en-US" sz="1400">
                <a:solidFill>
                  <a:srgbClr val="000000"/>
                </a:solidFill>
                <a:latin typeface="Calibri" pitchFamily="-105" charset="0"/>
                <a:ea typeface="+mn-ea"/>
                <a:cs typeface="+mn-cs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1852613" y="2170113"/>
              <a:ext cx="5264150" cy="147173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1407" tIns="45705" rIns="91407" bIns="45705">
              <a:prstTxWarp prst="textNoShape">
                <a:avLst/>
              </a:prstTxWarp>
              <a:spAutoFit/>
            </a:bodyPr>
            <a:lstStyle/>
            <a:p>
              <a:pPr algn="ctr" defTabSz="461963"/>
              <a:r>
                <a:rPr lang="en-US">
                  <a:latin typeface="Calibri" pitchFamily="-72" charset="0"/>
                </a:rPr>
                <a:t>Landscape/region:</a:t>
              </a:r>
            </a:p>
            <a:p>
              <a:pPr algn="ctr" defTabSz="461963"/>
              <a:r>
                <a:rPr lang="en-US">
                  <a:latin typeface="Calibri" pitchFamily="-72" charset="0"/>
                </a:rPr>
                <a:t>socio-economic condition &amp; trend</a:t>
              </a:r>
            </a:p>
            <a:p>
              <a:pPr algn="ctr" defTabSz="461963"/>
              <a:r>
                <a:rPr lang="en-US">
                  <a:latin typeface="Calibri" pitchFamily="-72" charset="0"/>
                </a:rPr>
                <a:t>water quantity &amp; quality</a:t>
              </a:r>
            </a:p>
            <a:p>
              <a:pPr algn="ctr" defTabSz="461963"/>
              <a:r>
                <a:rPr lang="en-US">
                  <a:latin typeface="Calibri" pitchFamily="-72" charset="0"/>
                </a:rPr>
                <a:t>wetland/stream condition</a:t>
              </a:r>
              <a:endParaRPr lang="en-US" sz="1200">
                <a:latin typeface="Calibri" pitchFamily="-72" charset="0"/>
              </a:endParaRPr>
            </a:p>
          </p:txBody>
        </p:sp>
        <p:sp>
          <p:nvSpPr>
            <p:cNvPr id="8" name="Rounded Rectangle 7"/>
            <p:cNvSpPr>
              <a:spLocks noChangeArrowheads="1"/>
            </p:cNvSpPr>
            <p:nvPr/>
          </p:nvSpPr>
          <p:spPr bwMode="auto">
            <a:xfrm>
              <a:off x="3316985" y="362658"/>
              <a:ext cx="1878367" cy="146763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5FFE6"/>
                </a:gs>
                <a:gs pos="64999">
                  <a:srgbClr val="E4FDC2"/>
                </a:gs>
                <a:gs pos="100000">
                  <a:srgbClr val="DAFDA7"/>
                </a:gs>
              </a:gsLst>
              <a:lin ang="5400000" scaled="1"/>
            </a:gradFill>
            <a:ln w="9525">
              <a:solidFill>
                <a:srgbClr val="98B954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lIns="91407" tIns="45705" rIns="91407" bIns="45705" anchor="ctr">
              <a:prstTxWarp prst="textNoShape">
                <a:avLst/>
              </a:prstTxWarp>
            </a:bodyPr>
            <a:lstStyle/>
            <a:p>
              <a:pPr algn="ctr" defTabSz="461963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700" dirty="0">
                  <a:solidFill>
                    <a:srgbClr val="000000"/>
                  </a:solidFill>
                  <a:latin typeface="Calibri" pitchFamily="-105" charset="0"/>
                  <a:ea typeface="+mn-ea"/>
                  <a:cs typeface="+mn-cs"/>
                </a:rPr>
                <a:t>Site 2:</a:t>
              </a:r>
            </a:p>
            <a:p>
              <a:pPr algn="ctr" defTabSz="461963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700" dirty="0">
                  <a:solidFill>
                    <a:srgbClr val="000000"/>
                  </a:solidFill>
                  <a:latin typeface="Calibri" pitchFamily="-105" charset="0"/>
                  <a:ea typeface="+mn-ea"/>
                  <a:cs typeface="+mn-cs"/>
                </a:rPr>
                <a:t>land use type</a:t>
              </a:r>
            </a:p>
            <a:p>
              <a:pPr algn="ctr" defTabSz="461963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700" dirty="0">
                  <a:solidFill>
                    <a:srgbClr val="000000"/>
                  </a:solidFill>
                  <a:latin typeface="Calibri" pitchFamily="-105" charset="0"/>
                  <a:ea typeface="+mn-ea"/>
                  <a:cs typeface="+mn-cs"/>
                </a:rPr>
                <a:t>farm/ranch water quality</a:t>
              </a:r>
            </a:p>
          </p:txBody>
        </p:sp>
        <p:sp>
          <p:nvSpPr>
            <p:cNvPr id="9" name="Rounded Rectangle 8"/>
            <p:cNvSpPr>
              <a:spLocks noChangeArrowheads="1"/>
            </p:cNvSpPr>
            <p:nvPr/>
          </p:nvSpPr>
          <p:spPr bwMode="auto">
            <a:xfrm>
              <a:off x="5218710" y="354873"/>
              <a:ext cx="1878369" cy="1469576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5FFE6"/>
                </a:gs>
                <a:gs pos="64999">
                  <a:srgbClr val="E4FDC2"/>
                </a:gs>
                <a:gs pos="100000">
                  <a:srgbClr val="DAFDA7"/>
                </a:gs>
              </a:gsLst>
              <a:lin ang="5400000" scaled="1"/>
            </a:gradFill>
            <a:ln w="9525">
              <a:solidFill>
                <a:srgbClr val="98B954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lIns="91407" tIns="45705" rIns="91407" bIns="45705" anchor="ctr">
              <a:prstTxWarp prst="textNoShape">
                <a:avLst/>
              </a:prstTxWarp>
            </a:bodyPr>
            <a:lstStyle/>
            <a:p>
              <a:pPr algn="ctr" defTabSz="461963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>
                  <a:solidFill>
                    <a:srgbClr val="000000"/>
                  </a:solidFill>
                  <a:latin typeface="Calibri" pitchFamily="-105" charset="0"/>
                  <a:ea typeface="+mn-ea"/>
                  <a:cs typeface="+mn-cs"/>
                </a:rPr>
                <a:t>Site 3</a:t>
              </a:r>
            </a:p>
          </p:txBody>
        </p:sp>
        <p:sp>
          <p:nvSpPr>
            <p:cNvPr id="10" name="TextBox 51"/>
            <p:cNvSpPr txBox="1">
              <a:spLocks noChangeArrowheads="1"/>
            </p:cNvSpPr>
            <p:nvPr/>
          </p:nvSpPr>
          <p:spPr bwMode="auto">
            <a:xfrm>
              <a:off x="7073720" y="837594"/>
              <a:ext cx="691006" cy="5605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07" tIns="45705" rIns="91407" bIns="45705">
              <a:prstTxWarp prst="textNoShape">
                <a:avLst/>
              </a:prstTxWarp>
              <a:spAutoFit/>
            </a:bodyPr>
            <a:lstStyle/>
            <a:p>
              <a:pPr defTabSz="461963"/>
              <a:r>
                <a:rPr lang="en-US" sz="2400">
                  <a:latin typeface="Calibri" pitchFamily="-72" charset="0"/>
                </a:rPr>
                <a:t>...</a:t>
              </a:r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1586550" y="4623456"/>
              <a:ext cx="1103663" cy="819460"/>
            </a:xfrm>
            <a:prstGeom prst="rect">
              <a:avLst/>
            </a:prstGeom>
            <a:solidFill>
              <a:srgbClr val="FF5E58"/>
            </a:solidFill>
            <a:ln w="9525">
              <a:solidFill>
                <a:srgbClr val="F69240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lIns="91407" tIns="45705" rIns="91407" bIns="45705" anchor="ctr">
              <a:prstTxWarp prst="textNoShape">
                <a:avLst/>
              </a:prstTxWarp>
            </a:bodyPr>
            <a:lstStyle/>
            <a:p>
              <a:pPr algn="ctr" defTabSz="461963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solidFill>
                    <a:srgbClr val="000000"/>
                  </a:solidFill>
                  <a:latin typeface="Calibri" pitchFamily="-105" charset="0"/>
                  <a:ea typeface="+mn-ea"/>
                  <a:cs typeface="+mn-cs"/>
                </a:rPr>
                <a:t>Land</a:t>
              </a:r>
            </a:p>
            <a:p>
              <a:pPr algn="ctr" defTabSz="461963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solidFill>
                    <a:srgbClr val="000000"/>
                  </a:solidFill>
                  <a:latin typeface="Calibri" pitchFamily="-105" charset="0"/>
                  <a:ea typeface="+mn-ea"/>
                  <a:cs typeface="+mn-cs"/>
                </a:rPr>
                <a:t>owners</a:t>
              </a:r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2857612" y="4623456"/>
              <a:ext cx="1189308" cy="819460"/>
            </a:xfrm>
            <a:prstGeom prst="rect">
              <a:avLst/>
            </a:prstGeom>
            <a:solidFill>
              <a:srgbClr val="FF5E58"/>
            </a:solidFill>
            <a:ln w="9525">
              <a:solidFill>
                <a:srgbClr val="F69240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lIns="91407" tIns="45705" rIns="91407" bIns="45705" anchor="ctr">
              <a:prstTxWarp prst="textNoShape">
                <a:avLst/>
              </a:prstTxWarp>
            </a:bodyPr>
            <a:lstStyle/>
            <a:p>
              <a:pPr algn="ctr" defTabSz="461963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solidFill>
                    <a:srgbClr val="000000"/>
                  </a:solidFill>
                  <a:latin typeface="Calibri" pitchFamily="-105" charset="0"/>
                  <a:ea typeface="+mn-ea"/>
                  <a:cs typeface="+mn-cs"/>
                </a:rPr>
                <a:t>Oil and gas industry</a:t>
              </a:r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4198747" y="4623456"/>
              <a:ext cx="1471550" cy="819460"/>
            </a:xfrm>
            <a:prstGeom prst="rect">
              <a:avLst/>
            </a:prstGeom>
            <a:solidFill>
              <a:srgbClr val="FF5E58"/>
            </a:solidFill>
            <a:ln w="9525">
              <a:solidFill>
                <a:srgbClr val="F69240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lIns="91407" tIns="45705" rIns="91407" bIns="45705" anchor="ctr">
              <a:prstTxWarp prst="textNoShape">
                <a:avLst/>
              </a:prstTxWarp>
            </a:bodyPr>
            <a:lstStyle/>
            <a:p>
              <a:pPr algn="ctr" defTabSz="461963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solidFill>
                    <a:srgbClr val="000000"/>
                  </a:solidFill>
                  <a:latin typeface="Calibri" pitchFamily="-105" charset="0"/>
                  <a:ea typeface="+mn-ea"/>
                  <a:cs typeface="+mn-cs"/>
                </a:rPr>
                <a:t>Local governments</a:t>
              </a: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5787087" y="4623456"/>
              <a:ext cx="1446247" cy="819460"/>
            </a:xfrm>
            <a:prstGeom prst="rect">
              <a:avLst/>
            </a:prstGeom>
            <a:solidFill>
              <a:srgbClr val="FF5E58"/>
            </a:solidFill>
            <a:ln w="9525">
              <a:solidFill>
                <a:srgbClr val="F69240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lIns="91407" tIns="45705" rIns="91407" bIns="45705" anchor="ctr">
              <a:prstTxWarp prst="textNoShape">
                <a:avLst/>
              </a:prstTxWarp>
            </a:bodyPr>
            <a:lstStyle/>
            <a:p>
              <a:pPr algn="ctr" defTabSz="461963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solidFill>
                    <a:srgbClr val="000000"/>
                  </a:solidFill>
                  <a:latin typeface="Calibri" pitchFamily="-105" charset="0"/>
                  <a:ea typeface="+mn-ea"/>
                  <a:cs typeface="+mn-cs"/>
                </a:rPr>
                <a:t>State/federal regulators</a:t>
              </a:r>
            </a:p>
          </p:txBody>
        </p:sp>
        <p:sp>
          <p:nvSpPr>
            <p:cNvPr id="15" name="Rectangle 62"/>
            <p:cNvSpPr>
              <a:spLocks noChangeArrowheads="1"/>
            </p:cNvSpPr>
            <p:nvPr/>
          </p:nvSpPr>
          <p:spPr bwMode="auto">
            <a:xfrm>
              <a:off x="1440563" y="4191342"/>
              <a:ext cx="6111995" cy="673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07" tIns="45705" rIns="91407" bIns="45705">
              <a:prstTxWarp prst="textNoShape">
                <a:avLst/>
              </a:prstTxWarp>
              <a:spAutoFit/>
            </a:bodyPr>
            <a:lstStyle/>
            <a:p>
              <a:pPr algn="ctr" defTabSz="461963"/>
              <a:r>
                <a:rPr lang="en-US">
                  <a:solidFill>
                    <a:srgbClr val="000000"/>
                  </a:solidFill>
                  <a:latin typeface="Calibri" pitchFamily="-72" charset="0"/>
                </a:rPr>
                <a:t>Agent behavior</a:t>
              </a:r>
              <a:endParaRPr lang="en-US" sz="1400">
                <a:solidFill>
                  <a:srgbClr val="000000"/>
                </a:solidFill>
                <a:latin typeface="Calibri" pitchFamily="-72" charset="0"/>
              </a:endParaRPr>
            </a:p>
            <a:p>
              <a:pPr algn="ctr" defTabSz="461963"/>
              <a:endParaRPr lang="en-US" sz="1200">
                <a:solidFill>
                  <a:srgbClr val="000000"/>
                </a:solidFill>
                <a:latin typeface="Calibri" pitchFamily="-72" charset="0"/>
              </a:endParaRPr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7780298" y="4177718"/>
              <a:ext cx="1685665" cy="1265198"/>
            </a:xfrm>
            <a:prstGeom prst="rect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lIns="91407" tIns="45705" rIns="91407" bIns="45705" anchor="ctr">
              <a:prstTxWarp prst="textNoShape">
                <a:avLst/>
              </a:prstTxWarp>
            </a:bodyPr>
            <a:lstStyle/>
            <a:p>
              <a:pPr algn="ctr" defTabSz="461963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solidFill>
                    <a:srgbClr val="000000"/>
                  </a:solidFill>
                  <a:latin typeface="Calibri" pitchFamily="-105" charset="0"/>
                  <a:ea typeface="+mn-ea"/>
                  <a:cs typeface="+mn-cs"/>
                </a:rPr>
                <a:t>Economics/</a:t>
              </a:r>
              <a:br>
                <a:rPr lang="en-US" sz="1400" dirty="0">
                  <a:solidFill>
                    <a:srgbClr val="000000"/>
                  </a:solidFill>
                  <a:latin typeface="Calibri" pitchFamily="-105" charset="0"/>
                  <a:ea typeface="+mn-ea"/>
                  <a:cs typeface="+mn-cs"/>
                </a:rPr>
              </a:br>
              <a:r>
                <a:rPr lang="en-US" sz="1400" dirty="0">
                  <a:solidFill>
                    <a:srgbClr val="000000"/>
                  </a:solidFill>
                  <a:latin typeface="Calibri" pitchFamily="-105" charset="0"/>
                  <a:ea typeface="+mn-ea"/>
                  <a:cs typeface="+mn-cs"/>
                </a:rPr>
                <a:t>Markets</a:t>
              </a:r>
            </a:p>
          </p:txBody>
        </p:sp>
        <p:sp>
          <p:nvSpPr>
            <p:cNvPr id="17" name="Up Arrow 16"/>
            <p:cNvSpPr>
              <a:spLocks noChangeArrowheads="1"/>
            </p:cNvSpPr>
            <p:nvPr/>
          </p:nvSpPr>
          <p:spPr bwMode="auto">
            <a:xfrm>
              <a:off x="4243517" y="3786479"/>
              <a:ext cx="46716" cy="330898"/>
            </a:xfrm>
            <a:prstGeom prst="upArrow">
              <a:avLst>
                <a:gd name="adj1" fmla="val 50000"/>
                <a:gd name="adj2" fmla="val 58723"/>
              </a:avLst>
            </a:prstGeom>
            <a:solidFill>
              <a:schemeClr val="tx1"/>
            </a:solidFill>
            <a:ln w="101600">
              <a:solidFill>
                <a:schemeClr val="tx1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lIns="91407" tIns="45705" rIns="91407" bIns="45705" anchor="ctr">
              <a:prstTxWarp prst="textNoShape">
                <a:avLst/>
              </a:prstTxWarp>
            </a:bodyPr>
            <a:lstStyle/>
            <a:p>
              <a:pPr algn="ctr" defTabSz="46196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  <a:latin typeface="Calibri" pitchFamily="-105" charset="0"/>
                <a:ea typeface="+mn-ea"/>
                <a:cs typeface="+mn-cs"/>
              </a:endParaRPr>
            </a:p>
          </p:txBody>
        </p:sp>
        <p:sp>
          <p:nvSpPr>
            <p:cNvPr id="18" name="Up Arrow 17"/>
            <p:cNvSpPr>
              <a:spLocks noChangeArrowheads="1"/>
            </p:cNvSpPr>
            <p:nvPr/>
          </p:nvSpPr>
          <p:spPr bwMode="auto">
            <a:xfrm rot="5400000">
              <a:off x="7551586" y="4675035"/>
              <a:ext cx="44769" cy="268616"/>
            </a:xfrm>
            <a:prstGeom prst="upArrow">
              <a:avLst>
                <a:gd name="adj1" fmla="val 50000"/>
                <a:gd name="adj2" fmla="val 43667"/>
              </a:avLst>
            </a:prstGeom>
            <a:solidFill>
              <a:schemeClr val="tx1"/>
            </a:solidFill>
            <a:ln w="101600">
              <a:solidFill>
                <a:schemeClr val="tx1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rot="10800000" vert="eaVert" lIns="91407" tIns="45705" rIns="91407" bIns="45705" anchor="ctr">
              <a:prstTxWarp prst="textNoShape">
                <a:avLst/>
              </a:prstTxWarp>
            </a:bodyPr>
            <a:lstStyle/>
            <a:p>
              <a:pPr algn="ctr" defTabSz="46196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  <a:latin typeface="Calibri" pitchFamily="-105" charset="0"/>
                <a:ea typeface="+mn-ea"/>
                <a:cs typeface="+mn-cs"/>
              </a:endParaRPr>
            </a:p>
          </p:txBody>
        </p:sp>
        <p:cxnSp>
          <p:nvCxnSpPr>
            <p:cNvPr id="19" name="Elbow Connector 18"/>
            <p:cNvCxnSpPr>
              <a:cxnSpLocks noChangeShapeType="1"/>
              <a:stCxn id="5" idx="3"/>
              <a:endCxn id="16" idx="0"/>
            </p:cNvCxnSpPr>
            <p:nvPr/>
          </p:nvCxnSpPr>
          <p:spPr bwMode="auto">
            <a:xfrm>
              <a:off x="7827014" y="1949022"/>
              <a:ext cx="796117" cy="2228696"/>
            </a:xfrm>
            <a:prstGeom prst="bentConnector2">
              <a:avLst/>
            </a:prstGeom>
            <a:noFill/>
            <a:ln w="57150">
              <a:solidFill>
                <a:srgbClr val="000000"/>
              </a:solidFill>
              <a:miter lim="800000"/>
              <a:headEnd/>
              <a:tailEnd type="triangle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20" name="Straight Arrow Connector 19"/>
            <p:cNvCxnSpPr/>
            <p:nvPr/>
          </p:nvCxnSpPr>
          <p:spPr>
            <a:xfrm>
              <a:off x="6766175" y="2295491"/>
              <a:ext cx="13625" cy="432114"/>
            </a:xfrm>
            <a:prstGeom prst="straightConnector1">
              <a:avLst/>
            </a:prstGeom>
            <a:ln w="38100" cmpd="sng">
              <a:solidFill>
                <a:srgbClr val="0000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2359309" y="2316903"/>
              <a:ext cx="11679" cy="432114"/>
            </a:xfrm>
            <a:prstGeom prst="straightConnector1">
              <a:avLst/>
            </a:prstGeom>
            <a:ln w="38100" cmpd="sng">
              <a:solidFill>
                <a:srgbClr val="0000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-383303" y="4177718"/>
              <a:ext cx="1755739" cy="1265198"/>
            </a:xfrm>
            <a:prstGeom prst="rect">
              <a:avLst/>
            </a:prstGeom>
            <a:gradFill rotWithShape="1">
              <a:gsLst>
                <a:gs pos="0">
                  <a:srgbClr val="FFB977"/>
                </a:gs>
                <a:gs pos="100000">
                  <a:srgbClr val="FF932B"/>
                </a:gs>
              </a:gsLst>
              <a:lin ang="5400000"/>
            </a:gradFill>
            <a:ln w="9525">
              <a:solidFill>
                <a:srgbClr val="F69240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lIns="91407" tIns="45705" rIns="91407" bIns="45705" anchor="ctr">
              <a:prstTxWarp prst="textNoShape">
                <a:avLst/>
              </a:prstTxWarp>
            </a:bodyPr>
            <a:lstStyle/>
            <a:p>
              <a:pPr algn="ctr" defTabSz="461963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solidFill>
                    <a:srgbClr val="000000"/>
                  </a:solidFill>
                  <a:latin typeface="Calibri" pitchFamily="-105" charset="0"/>
                  <a:ea typeface="+mn-ea"/>
                  <a:cs typeface="+mn-cs"/>
                </a:rPr>
                <a:t>Assessment and forecast</a:t>
              </a:r>
            </a:p>
          </p:txBody>
        </p:sp>
        <p:cxnSp>
          <p:nvCxnSpPr>
            <p:cNvPr id="23" name="Elbow Connector 22"/>
            <p:cNvCxnSpPr>
              <a:cxnSpLocks noChangeShapeType="1"/>
              <a:endCxn id="22" idx="0"/>
            </p:cNvCxnSpPr>
            <p:nvPr/>
          </p:nvCxnSpPr>
          <p:spPr bwMode="auto">
            <a:xfrm rot="10800000" flipV="1">
              <a:off x="494567" y="2906679"/>
              <a:ext cx="1358654" cy="1271038"/>
            </a:xfrm>
            <a:prstGeom prst="bentConnector2">
              <a:avLst/>
            </a:prstGeom>
            <a:noFill/>
            <a:ln w="57150">
              <a:solidFill>
                <a:srgbClr val="000000"/>
              </a:solidFill>
              <a:miter lim="800000"/>
              <a:headEnd/>
              <a:tailEnd type="triangle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2604568" y="5808850"/>
              <a:ext cx="3270112" cy="885638"/>
            </a:xfrm>
            <a:prstGeom prst="ellipse">
              <a:avLst/>
            </a:prstGeom>
            <a:gradFill rotWithShape="1">
              <a:gsLst>
                <a:gs pos="0">
                  <a:srgbClr val="C8B0ED"/>
                </a:gs>
                <a:gs pos="100000">
                  <a:srgbClr val="7F5BAB"/>
                </a:gs>
              </a:gsLst>
              <a:lin ang="5400000"/>
            </a:gradFill>
            <a:ln w="9525">
              <a:solidFill>
                <a:srgbClr val="7D60A0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lIns="91407" tIns="45705" rIns="91407" bIns="45705" anchor="ctr">
              <a:prstTxWarp prst="textNoShape">
                <a:avLst/>
              </a:prstTxWarp>
            </a:bodyPr>
            <a:lstStyle/>
            <a:p>
              <a:pPr algn="ctr" defTabSz="461963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000000"/>
                  </a:solidFill>
                  <a:latin typeface="Calibri" pitchFamily="-105" charset="0"/>
                  <a:ea typeface="+mn-ea"/>
                  <a:cs typeface="+mn-cs"/>
                </a:rPr>
                <a:t>Decision maker</a:t>
              </a:r>
            </a:p>
            <a:p>
              <a:pPr algn="ctr" defTabSz="461963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i="1" dirty="0">
                  <a:solidFill>
                    <a:srgbClr val="000000"/>
                  </a:solidFill>
                  <a:latin typeface="Calibri" pitchFamily="-105" charset="0"/>
                  <a:ea typeface="+mn-ea"/>
                  <a:cs typeface="+mn-cs"/>
                </a:rPr>
                <a:t>(game player)</a:t>
              </a:r>
              <a:endParaRPr lang="en-US" sz="1200" i="1" dirty="0">
                <a:solidFill>
                  <a:srgbClr val="000000"/>
                </a:solidFill>
                <a:latin typeface="Calibri" pitchFamily="-105" charset="0"/>
                <a:ea typeface="+mn-ea"/>
                <a:cs typeface="+mn-cs"/>
              </a:endParaRPr>
            </a:p>
          </p:txBody>
        </p:sp>
        <p:cxnSp>
          <p:nvCxnSpPr>
            <p:cNvPr id="25" name="Elbow Connector 24"/>
            <p:cNvCxnSpPr>
              <a:cxnSpLocks noChangeShapeType="1"/>
              <a:stCxn id="22" idx="2"/>
            </p:cNvCxnSpPr>
            <p:nvPr/>
          </p:nvCxnSpPr>
          <p:spPr bwMode="auto">
            <a:xfrm rot="16200000" flipH="1">
              <a:off x="1129132" y="4808351"/>
              <a:ext cx="807780" cy="2076910"/>
            </a:xfrm>
            <a:prstGeom prst="bentConnector2">
              <a:avLst/>
            </a:prstGeom>
            <a:noFill/>
            <a:ln w="57150">
              <a:solidFill>
                <a:srgbClr val="000000"/>
              </a:solidFill>
              <a:miter lim="800000"/>
              <a:headEnd/>
              <a:tailEnd type="triangle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sp>
          <p:nvSpPr>
            <p:cNvPr id="26" name="Up Arrow 25"/>
            <p:cNvSpPr>
              <a:spLocks noChangeArrowheads="1"/>
            </p:cNvSpPr>
            <p:nvPr/>
          </p:nvSpPr>
          <p:spPr bwMode="auto">
            <a:xfrm>
              <a:off x="4212373" y="5538292"/>
              <a:ext cx="46716" cy="214110"/>
            </a:xfrm>
            <a:prstGeom prst="upArrow">
              <a:avLst>
                <a:gd name="adj1" fmla="val 50000"/>
                <a:gd name="adj2" fmla="val 59245"/>
              </a:avLst>
            </a:prstGeom>
            <a:solidFill>
              <a:schemeClr val="tx1"/>
            </a:solidFill>
            <a:ln w="101600">
              <a:solidFill>
                <a:schemeClr val="tx1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lIns="91407" tIns="45705" rIns="91407" bIns="45705" anchor="ctr">
              <a:prstTxWarp prst="textNoShape">
                <a:avLst/>
              </a:prstTxWarp>
            </a:bodyPr>
            <a:lstStyle/>
            <a:p>
              <a:pPr algn="ctr" defTabSz="46196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  <a:latin typeface="Calibri" pitchFamily="-105" charset="0"/>
                <a:ea typeface="+mn-ea"/>
                <a:cs typeface="+mn-cs"/>
              </a:endParaRPr>
            </a:p>
          </p:txBody>
        </p:sp>
      </p:grpSp>
      <p:sp>
        <p:nvSpPr>
          <p:cNvPr id="27" name="Title 35"/>
          <p:cNvSpPr txBox="1">
            <a:spLocks/>
          </p:cNvSpPr>
          <p:nvPr/>
        </p:nvSpPr>
        <p:spPr>
          <a:xfrm>
            <a:off x="457200" y="1524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391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91391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91391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91391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91391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5pPr>
            <a:lvl6pPr marL="112871" algn="ctr" defTabSz="914337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25743" algn="ctr" defTabSz="914337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38614" algn="ctr" defTabSz="914337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451486" algn="ctr" defTabSz="914337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mtClean="0"/>
              <a:t>Social-Ecological System Modeling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141440"/>
      </p:ext>
    </p:extLst>
  </p:cSld>
  <p:clrMapOvr>
    <a:masterClrMapping/>
  </p:clrMapOvr>
  <p:transition xmlns:p14="http://schemas.microsoft.com/office/powerpoint/2010/main">
    <p:wipe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>
                <a:solidFill>
                  <a:srgbClr val="FFFF00"/>
                </a:solidFill>
              </a:rPr>
              <a:t>High mountain </a:t>
            </a:r>
            <a:r>
              <a:rPr lang="en-GB" dirty="0" err="1" smtClean="0">
                <a:solidFill>
                  <a:srgbClr val="FFFF00"/>
                </a:solidFill>
              </a:rPr>
              <a:t>LTERs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1"/>
            <a:ext cx="7467600" cy="4873625"/>
          </a:xfrm>
        </p:spPr>
        <p:txBody>
          <a:bodyPr/>
          <a:lstStyle/>
          <a:p>
            <a:r>
              <a:rPr lang="en-GB" dirty="0" smtClean="0">
                <a:solidFill>
                  <a:srgbClr val="FFFF00"/>
                </a:solidFill>
              </a:rPr>
              <a:t>Worldwide network, administered by </a:t>
            </a:r>
            <a:r>
              <a:rPr lang="en-GB" dirty="0" err="1" smtClean="0">
                <a:solidFill>
                  <a:srgbClr val="FFFF00"/>
                </a:solidFill>
              </a:rPr>
              <a:t>GMBA</a:t>
            </a:r>
            <a:endParaRPr lang="en-GB" dirty="0" smtClean="0">
              <a:solidFill>
                <a:srgbClr val="FFFF00"/>
              </a:solidFill>
            </a:endParaRPr>
          </a:p>
          <a:p>
            <a:r>
              <a:rPr lang="en-GB" dirty="0" smtClean="0">
                <a:solidFill>
                  <a:srgbClr val="FFFF00"/>
                </a:solidFill>
              </a:rPr>
              <a:t>Identify and involve suitable candidate sites (history of research, </a:t>
            </a:r>
            <a:r>
              <a:rPr lang="en-GB" dirty="0" err="1" smtClean="0">
                <a:solidFill>
                  <a:srgbClr val="FFFF00"/>
                </a:solidFill>
              </a:rPr>
              <a:t>complementarity</a:t>
            </a:r>
            <a:r>
              <a:rPr lang="en-GB" dirty="0" smtClean="0">
                <a:solidFill>
                  <a:srgbClr val="FFFF00"/>
                </a:solidFill>
              </a:rPr>
              <a:t>)</a:t>
            </a:r>
          </a:p>
          <a:p>
            <a:r>
              <a:rPr lang="en-GB" dirty="0" smtClean="0">
                <a:solidFill>
                  <a:srgbClr val="FFFF00"/>
                </a:solidFill>
              </a:rPr>
              <a:t>Initial synthesis of the current state-of-the-art – ‘</a:t>
            </a:r>
            <a:r>
              <a:rPr lang="en-GB" b="1" i="1" dirty="0" smtClean="0">
                <a:solidFill>
                  <a:srgbClr val="FFFF00"/>
                </a:solidFill>
              </a:rPr>
              <a:t>Monographs in Alpine Long-term Ecological Research</a:t>
            </a:r>
            <a:r>
              <a:rPr lang="en-GB" dirty="0" smtClean="0">
                <a:solidFill>
                  <a:srgbClr val="FFFF00"/>
                </a:solidFill>
              </a:rPr>
              <a:t>’, a series to be published in </a:t>
            </a:r>
            <a:r>
              <a:rPr lang="en-GB" i="1" dirty="0" smtClean="0">
                <a:solidFill>
                  <a:srgbClr val="FFFF00"/>
                </a:solidFill>
              </a:rPr>
              <a:t>Plant Ecology &amp; Diversity – </a:t>
            </a:r>
            <a:r>
              <a:rPr lang="en-GB" dirty="0" smtClean="0">
                <a:solidFill>
                  <a:srgbClr val="FFFF00"/>
                </a:solidFill>
              </a:rPr>
              <a:t>first issue:</a:t>
            </a:r>
            <a:r>
              <a:rPr lang="en-GB" i="1" dirty="0" smtClean="0">
                <a:solidFill>
                  <a:srgbClr val="FFFF00"/>
                </a:solidFill>
              </a:rPr>
              <a:t> </a:t>
            </a:r>
            <a:r>
              <a:rPr lang="en-GB" i="1" dirty="0" err="1" smtClean="0">
                <a:solidFill>
                  <a:srgbClr val="FFFF00"/>
                </a:solidFill>
              </a:rPr>
              <a:t>Niwot</a:t>
            </a:r>
            <a:r>
              <a:rPr lang="en-GB" i="1" dirty="0" smtClean="0">
                <a:solidFill>
                  <a:srgbClr val="FFFF00"/>
                </a:solidFill>
              </a:rPr>
              <a:t> Ridge 1995-2010 </a:t>
            </a:r>
            <a:r>
              <a:rPr lang="en-GB" dirty="0" smtClean="0">
                <a:solidFill>
                  <a:srgbClr val="FFFF00"/>
                </a:solidFill>
              </a:rPr>
              <a:t>(eds. Williams M., Bowman W., </a:t>
            </a:r>
            <a:r>
              <a:rPr lang="en-GB" dirty="0" err="1" smtClean="0">
                <a:solidFill>
                  <a:srgbClr val="FFFF00"/>
                </a:solidFill>
              </a:rPr>
              <a:t>Bourgeron</a:t>
            </a:r>
            <a:r>
              <a:rPr lang="en-GB" dirty="0" smtClean="0">
                <a:solidFill>
                  <a:srgbClr val="FFFF00"/>
                </a:solidFill>
              </a:rPr>
              <a:t> P.)</a:t>
            </a:r>
          </a:p>
          <a:p>
            <a:endParaRPr lang="en-GB" dirty="0" smtClean="0"/>
          </a:p>
        </p:txBody>
      </p:sp>
      <p:grpSp>
        <p:nvGrpSpPr>
          <p:cNvPr id="7" name="Group 6"/>
          <p:cNvGrpSpPr/>
          <p:nvPr/>
        </p:nvGrpSpPr>
        <p:grpSpPr>
          <a:xfrm>
            <a:off x="6948488" y="188913"/>
            <a:ext cx="1657350" cy="1682750"/>
            <a:chOff x="6948488" y="188913"/>
            <a:chExt cx="1657350" cy="1682750"/>
          </a:xfrm>
        </p:grpSpPr>
        <p:pic>
          <p:nvPicPr>
            <p:cNvPr id="18436" name="Picture 4" descr="Diversitas_final_logo.jpg                                      00027933Eva_HD                         B746CC0A: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948488" y="188913"/>
              <a:ext cx="1657350" cy="1682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37" name="Picture 3" descr="&#10;GMBA_Logo.gif                                                  0002BE58evas hd                        ABA78158: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969125" y="1081088"/>
              <a:ext cx="1635125" cy="7747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TextBox 5"/>
          <p:cNvSpPr txBox="1"/>
          <p:nvPr/>
        </p:nvSpPr>
        <p:spPr>
          <a:xfrm>
            <a:off x="3059832" y="6381328"/>
            <a:ext cx="5588824" cy="369326"/>
          </a:xfrm>
          <a:prstGeom prst="rect">
            <a:avLst/>
          </a:prstGeom>
          <a:noFill/>
        </p:spPr>
        <p:txBody>
          <a:bodyPr wrap="none" lIns="91433" tIns="45717" rIns="91433" bIns="45717" rtlCol="0">
            <a:spAutoFit/>
          </a:bodyPr>
          <a:lstStyle/>
          <a:p>
            <a:pPr defTabSz="914334"/>
            <a:r>
              <a:rPr lang="pt-BR" dirty="0" smtClean="0">
                <a:solidFill>
                  <a:srgbClr val="FFC000"/>
                </a:solidFill>
                <a:latin typeface="Calibri"/>
              </a:rPr>
              <a:t>http://gmba.unibas.ch/mountainLTER/mountainLTER.htm</a:t>
            </a:r>
            <a:endParaRPr lang="pt-BR" dirty="0">
              <a:solidFill>
                <a:srgbClr val="FFC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5397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Slide2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862711"/>
      </p:ext>
    </p:extLst>
  </p:cSld>
  <p:clrMapOvr>
    <a:masterClrMapping/>
  </p:clrMapOvr>
  <p:transition xmlns:p14="http://schemas.microsoft.com/office/powerpoint/2010/main">
    <p:wipe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ig 4 Robertson et 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67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region_ne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5003800"/>
            <a:ext cx="4476750" cy="128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5354638" y="2000250"/>
            <a:ext cx="1878012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/>
              <a:t>NEON</a:t>
            </a:r>
          </a:p>
          <a:p>
            <a:r>
              <a:rPr lang="en-US" sz="3200"/>
              <a:t>CZO</a:t>
            </a:r>
          </a:p>
          <a:p>
            <a:r>
              <a:rPr lang="en-US" sz="3200"/>
              <a:t>Ameriflux</a:t>
            </a:r>
          </a:p>
          <a:p>
            <a:r>
              <a:rPr lang="en-US" sz="3200"/>
              <a:t>DOE</a:t>
            </a:r>
          </a:p>
          <a:p>
            <a:r>
              <a:rPr lang="en-US" sz="3200"/>
              <a:t>WSC</a:t>
            </a:r>
          </a:p>
          <a:p>
            <a:r>
              <a:rPr lang="en-US" sz="3200"/>
              <a:t>CHN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4683125" y="311150"/>
            <a:ext cx="4249738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/>
              <a:t>NWT LTER</a:t>
            </a:r>
          </a:p>
          <a:p>
            <a:r>
              <a:rPr lang="en-US" sz="3600"/>
              <a:t>Additional programs</a:t>
            </a:r>
          </a:p>
          <a:p>
            <a:r>
              <a:rPr lang="en-US" sz="3600"/>
              <a:t> to regionalize info</a:t>
            </a: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985482" y="6540456"/>
            <a:ext cx="2391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Robertson et al. 2012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wipe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>
                <a:latin typeface="Calibri" charset="0"/>
                <a:ea typeface="ＭＳ Ｐゴシック" charset="0"/>
                <a:cs typeface="ＭＳ Ｐゴシック" charset="0"/>
              </a:rPr>
              <a:t>Expected Changes In Connectivity Among Elevation Zones and Disturbance Regimes Related To Climate And Land Use Change</a:t>
            </a:r>
          </a:p>
        </p:txBody>
      </p:sp>
      <p:pic>
        <p:nvPicPr>
          <p:cNvPr id="5123" name="Picture 2" descr="elevationZones_ESA_201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1813"/>
            <a:ext cx="9144000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wipe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>
                <a:solidFill>
                  <a:srgbClr val="FFFF00"/>
                </a:solidFill>
              </a:rPr>
              <a:t>Next</a:t>
            </a:r>
            <a:r>
              <a:rPr lang="pt-BR" dirty="0" smtClean="0">
                <a:solidFill>
                  <a:srgbClr val="FFFF00"/>
                </a:solidFill>
              </a:rPr>
              <a:t> </a:t>
            </a:r>
            <a:r>
              <a:rPr lang="pt-BR" dirty="0" err="1" smtClean="0">
                <a:solidFill>
                  <a:srgbClr val="FFFF00"/>
                </a:solidFill>
              </a:rPr>
              <a:t>steps</a:t>
            </a:r>
            <a:endParaRPr lang="pt-BR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err="1" smtClean="0">
                <a:solidFill>
                  <a:srgbClr val="FFFF00"/>
                </a:solidFill>
              </a:rPr>
              <a:t>Posting</a:t>
            </a:r>
            <a:r>
              <a:rPr lang="pt-BR" dirty="0" smtClean="0">
                <a:solidFill>
                  <a:srgbClr val="FFFF00"/>
                </a:solidFill>
              </a:rPr>
              <a:t> </a:t>
            </a:r>
            <a:r>
              <a:rPr lang="pt-BR" dirty="0" err="1" smtClean="0">
                <a:solidFill>
                  <a:srgbClr val="FFFF00"/>
                </a:solidFill>
              </a:rPr>
              <a:t>on</a:t>
            </a:r>
            <a:r>
              <a:rPr lang="pt-BR" dirty="0" smtClean="0">
                <a:solidFill>
                  <a:srgbClr val="FFFF00"/>
                </a:solidFill>
              </a:rPr>
              <a:t> </a:t>
            </a:r>
            <a:r>
              <a:rPr lang="pt-BR" dirty="0" err="1" smtClean="0">
                <a:solidFill>
                  <a:srgbClr val="FFFF00"/>
                </a:solidFill>
              </a:rPr>
              <a:t>the</a:t>
            </a:r>
            <a:r>
              <a:rPr lang="pt-BR" dirty="0" smtClean="0">
                <a:solidFill>
                  <a:srgbClr val="FFFF00"/>
                </a:solidFill>
              </a:rPr>
              <a:t> </a:t>
            </a:r>
            <a:r>
              <a:rPr lang="pt-BR" dirty="0" err="1" smtClean="0">
                <a:solidFill>
                  <a:srgbClr val="FFFF00"/>
                </a:solidFill>
              </a:rPr>
              <a:t>GMBA</a:t>
            </a:r>
            <a:r>
              <a:rPr lang="pt-BR" dirty="0" smtClean="0">
                <a:solidFill>
                  <a:srgbClr val="FFFF00"/>
                </a:solidFill>
              </a:rPr>
              <a:t> </a:t>
            </a:r>
            <a:r>
              <a:rPr lang="pt-BR" dirty="0" err="1" smtClean="0">
                <a:solidFill>
                  <a:srgbClr val="FFFF00"/>
                </a:solidFill>
              </a:rPr>
              <a:t>LTER</a:t>
            </a:r>
            <a:r>
              <a:rPr lang="pt-BR" dirty="0" smtClean="0">
                <a:solidFill>
                  <a:srgbClr val="FFFF00"/>
                </a:solidFill>
              </a:rPr>
              <a:t> </a:t>
            </a:r>
            <a:r>
              <a:rPr lang="pt-BR" dirty="0" err="1" smtClean="0">
                <a:solidFill>
                  <a:srgbClr val="FFFF00"/>
                </a:solidFill>
              </a:rPr>
              <a:t>webportal</a:t>
            </a:r>
            <a:r>
              <a:rPr lang="pt-BR" dirty="0" smtClean="0">
                <a:solidFill>
                  <a:srgbClr val="FFFF00"/>
                </a:solidFill>
              </a:rPr>
              <a:t> </a:t>
            </a:r>
            <a:r>
              <a:rPr lang="pt-BR" dirty="0" err="1" smtClean="0">
                <a:solidFill>
                  <a:srgbClr val="FFFF00"/>
                </a:solidFill>
              </a:rPr>
              <a:t>list</a:t>
            </a:r>
            <a:r>
              <a:rPr lang="pt-BR" dirty="0" smtClean="0">
                <a:solidFill>
                  <a:srgbClr val="FFFF00"/>
                </a:solidFill>
              </a:rPr>
              <a:t> </a:t>
            </a:r>
            <a:r>
              <a:rPr lang="pt-BR" dirty="0" err="1" smtClean="0">
                <a:solidFill>
                  <a:srgbClr val="FFFF00"/>
                </a:solidFill>
              </a:rPr>
              <a:t>of</a:t>
            </a:r>
            <a:r>
              <a:rPr lang="pt-BR" dirty="0" smtClean="0">
                <a:solidFill>
                  <a:srgbClr val="FFFF00"/>
                </a:solidFill>
              </a:rPr>
              <a:t> </a:t>
            </a:r>
            <a:r>
              <a:rPr lang="pt-BR" dirty="0" err="1" smtClean="0">
                <a:solidFill>
                  <a:srgbClr val="FFFF00"/>
                </a:solidFill>
              </a:rPr>
              <a:t>recommended</a:t>
            </a:r>
            <a:r>
              <a:rPr lang="pt-BR" dirty="0" smtClean="0">
                <a:solidFill>
                  <a:srgbClr val="FFFF00"/>
                </a:solidFill>
              </a:rPr>
              <a:t> </a:t>
            </a:r>
            <a:r>
              <a:rPr lang="pt-BR" dirty="0" err="1" smtClean="0">
                <a:solidFill>
                  <a:srgbClr val="FFFF00"/>
                </a:solidFill>
              </a:rPr>
              <a:t>common</a:t>
            </a:r>
            <a:r>
              <a:rPr lang="pt-BR" dirty="0" smtClean="0">
                <a:solidFill>
                  <a:srgbClr val="FFFF00"/>
                </a:solidFill>
              </a:rPr>
              <a:t> </a:t>
            </a:r>
            <a:r>
              <a:rPr lang="pt-BR" dirty="0" err="1" smtClean="0">
                <a:solidFill>
                  <a:srgbClr val="FFFF00"/>
                </a:solidFill>
              </a:rPr>
              <a:t>protocols</a:t>
            </a:r>
            <a:endParaRPr lang="pt-BR" dirty="0" smtClean="0">
              <a:solidFill>
                <a:srgbClr val="FFFF00"/>
              </a:solidFill>
            </a:endParaRPr>
          </a:p>
          <a:p>
            <a:r>
              <a:rPr lang="pt-BR" dirty="0" err="1" smtClean="0">
                <a:solidFill>
                  <a:srgbClr val="FFFF00"/>
                </a:solidFill>
              </a:rPr>
              <a:t>Posting</a:t>
            </a:r>
            <a:r>
              <a:rPr lang="pt-BR" dirty="0" smtClean="0">
                <a:solidFill>
                  <a:srgbClr val="FFFF00"/>
                </a:solidFill>
              </a:rPr>
              <a:t> </a:t>
            </a:r>
            <a:r>
              <a:rPr lang="pt-BR" dirty="0" err="1" smtClean="0">
                <a:solidFill>
                  <a:srgbClr val="FFFF00"/>
                </a:solidFill>
              </a:rPr>
              <a:t>of</a:t>
            </a:r>
            <a:r>
              <a:rPr lang="pt-BR" dirty="0" smtClean="0">
                <a:solidFill>
                  <a:srgbClr val="FFFF00"/>
                </a:solidFill>
              </a:rPr>
              <a:t> a background </a:t>
            </a:r>
            <a:r>
              <a:rPr lang="pt-BR" dirty="0" err="1" smtClean="0">
                <a:solidFill>
                  <a:srgbClr val="FFFF00"/>
                </a:solidFill>
              </a:rPr>
              <a:t>document</a:t>
            </a:r>
            <a:endParaRPr lang="pt-BR" dirty="0" smtClean="0">
              <a:solidFill>
                <a:srgbClr val="FFFF00"/>
              </a:solidFill>
            </a:endParaRPr>
          </a:p>
          <a:p>
            <a:r>
              <a:rPr lang="pt-BR" dirty="0" err="1" smtClean="0">
                <a:solidFill>
                  <a:srgbClr val="FFFF00"/>
                </a:solidFill>
              </a:rPr>
              <a:t>Building</a:t>
            </a:r>
            <a:r>
              <a:rPr lang="pt-BR" dirty="0" smtClean="0">
                <a:solidFill>
                  <a:srgbClr val="FFFF00"/>
                </a:solidFill>
              </a:rPr>
              <a:t> </a:t>
            </a:r>
            <a:r>
              <a:rPr lang="pt-BR" dirty="0" err="1" smtClean="0">
                <a:solidFill>
                  <a:srgbClr val="FFFF00"/>
                </a:solidFill>
              </a:rPr>
              <a:t>on</a:t>
            </a:r>
            <a:r>
              <a:rPr lang="pt-BR" dirty="0" smtClean="0">
                <a:solidFill>
                  <a:srgbClr val="FFFF00"/>
                </a:solidFill>
              </a:rPr>
              <a:t> </a:t>
            </a:r>
            <a:r>
              <a:rPr lang="pt-BR" dirty="0" err="1" smtClean="0">
                <a:solidFill>
                  <a:srgbClr val="FFFF00"/>
                </a:solidFill>
              </a:rPr>
              <a:t>other</a:t>
            </a:r>
            <a:r>
              <a:rPr lang="pt-BR" dirty="0" smtClean="0">
                <a:solidFill>
                  <a:srgbClr val="FFFF00"/>
                </a:solidFill>
              </a:rPr>
              <a:t> </a:t>
            </a:r>
            <a:r>
              <a:rPr lang="pt-BR" dirty="0" err="1" smtClean="0">
                <a:solidFill>
                  <a:srgbClr val="FFFF00"/>
                </a:solidFill>
              </a:rPr>
              <a:t>initiatives</a:t>
            </a:r>
            <a:endParaRPr lang="pt-BR" dirty="0" smtClean="0">
              <a:solidFill>
                <a:srgbClr val="FFFF00"/>
              </a:solidFill>
            </a:endParaRPr>
          </a:p>
          <a:p>
            <a:r>
              <a:rPr lang="pt-BR" dirty="0" smtClean="0">
                <a:solidFill>
                  <a:srgbClr val="FFFF00"/>
                </a:solidFill>
              </a:rPr>
              <a:t>Putting </a:t>
            </a:r>
            <a:r>
              <a:rPr lang="pt-BR" dirty="0" err="1" smtClean="0">
                <a:solidFill>
                  <a:srgbClr val="FFFF00"/>
                </a:solidFill>
              </a:rPr>
              <a:t>out</a:t>
            </a:r>
            <a:r>
              <a:rPr lang="pt-BR" dirty="0" smtClean="0">
                <a:solidFill>
                  <a:srgbClr val="FFFF00"/>
                </a:solidFill>
              </a:rPr>
              <a:t> to </a:t>
            </a:r>
            <a:r>
              <a:rPr lang="pt-BR" dirty="0" err="1" smtClean="0">
                <a:solidFill>
                  <a:srgbClr val="FFFF00"/>
                </a:solidFill>
              </a:rPr>
              <a:t>consultation</a:t>
            </a:r>
            <a:r>
              <a:rPr lang="pt-BR" dirty="0" smtClean="0">
                <a:solidFill>
                  <a:srgbClr val="FFFF00"/>
                </a:solidFill>
              </a:rPr>
              <a:t> </a:t>
            </a:r>
            <a:r>
              <a:rPr lang="pt-BR" dirty="0" err="1" smtClean="0">
                <a:solidFill>
                  <a:srgbClr val="FFFF00"/>
                </a:solidFill>
              </a:rPr>
              <a:t>the</a:t>
            </a:r>
            <a:r>
              <a:rPr lang="pt-BR" dirty="0" smtClean="0">
                <a:solidFill>
                  <a:srgbClr val="FFFF00"/>
                </a:solidFill>
              </a:rPr>
              <a:t> </a:t>
            </a:r>
            <a:r>
              <a:rPr lang="pt-BR" dirty="0" err="1" smtClean="0">
                <a:solidFill>
                  <a:srgbClr val="FFFF00"/>
                </a:solidFill>
              </a:rPr>
              <a:t>system</a:t>
            </a:r>
            <a:r>
              <a:rPr lang="pt-BR" dirty="0" smtClean="0">
                <a:solidFill>
                  <a:srgbClr val="FFFF00"/>
                </a:solidFill>
              </a:rPr>
              <a:t> </a:t>
            </a:r>
            <a:r>
              <a:rPr lang="pt-BR" dirty="0" err="1" smtClean="0">
                <a:solidFill>
                  <a:srgbClr val="FFFF00"/>
                </a:solidFill>
              </a:rPr>
              <a:t>of</a:t>
            </a:r>
            <a:r>
              <a:rPr lang="pt-BR" dirty="0" smtClean="0">
                <a:solidFill>
                  <a:srgbClr val="FFFF00"/>
                </a:solidFill>
              </a:rPr>
              <a:t> </a:t>
            </a:r>
            <a:r>
              <a:rPr lang="pt-BR" dirty="0" err="1" smtClean="0">
                <a:solidFill>
                  <a:srgbClr val="FFFF00"/>
                </a:solidFill>
              </a:rPr>
              <a:t>proposed</a:t>
            </a:r>
            <a:r>
              <a:rPr lang="pt-BR" dirty="0" smtClean="0">
                <a:solidFill>
                  <a:srgbClr val="FFFF00"/>
                </a:solidFill>
              </a:rPr>
              <a:t> </a:t>
            </a:r>
            <a:r>
              <a:rPr lang="pt-BR" dirty="0" err="1" smtClean="0">
                <a:solidFill>
                  <a:srgbClr val="FFFF00"/>
                </a:solidFill>
              </a:rPr>
              <a:t>classification</a:t>
            </a:r>
            <a:r>
              <a:rPr lang="pt-BR" dirty="0" smtClean="0">
                <a:solidFill>
                  <a:srgbClr val="FFFF00"/>
                </a:solidFill>
              </a:rPr>
              <a:t> </a:t>
            </a:r>
            <a:r>
              <a:rPr lang="pt-BR" dirty="0" err="1" smtClean="0">
                <a:solidFill>
                  <a:srgbClr val="FFFF00"/>
                </a:solidFill>
              </a:rPr>
              <a:t>of</a:t>
            </a:r>
            <a:r>
              <a:rPr lang="pt-BR" dirty="0" smtClean="0">
                <a:solidFill>
                  <a:srgbClr val="FFFF00"/>
                </a:solidFill>
              </a:rPr>
              <a:t> </a:t>
            </a:r>
            <a:r>
              <a:rPr lang="pt-BR" dirty="0" err="1" smtClean="0">
                <a:solidFill>
                  <a:srgbClr val="FFFF00"/>
                </a:solidFill>
              </a:rPr>
              <a:t>moutains</a:t>
            </a:r>
            <a:r>
              <a:rPr lang="pt-BR" dirty="0" smtClean="0">
                <a:solidFill>
                  <a:srgbClr val="FFFF00"/>
                </a:solidFill>
              </a:rPr>
              <a:t> for site </a:t>
            </a:r>
            <a:r>
              <a:rPr lang="pt-BR" dirty="0" err="1" smtClean="0">
                <a:solidFill>
                  <a:srgbClr val="FFFF00"/>
                </a:solidFill>
              </a:rPr>
              <a:t>selection</a:t>
            </a:r>
            <a:r>
              <a:rPr lang="pt-BR" dirty="0" smtClean="0">
                <a:solidFill>
                  <a:srgbClr val="FFFF00"/>
                </a:solidFill>
              </a:rPr>
              <a:t> </a:t>
            </a:r>
            <a:r>
              <a:rPr lang="pt-BR" dirty="0" err="1" smtClean="0">
                <a:solidFill>
                  <a:srgbClr val="FFFF00"/>
                </a:solidFill>
              </a:rPr>
              <a:t>and</a:t>
            </a:r>
            <a:r>
              <a:rPr lang="pt-BR" dirty="0" smtClean="0">
                <a:solidFill>
                  <a:srgbClr val="FFFF00"/>
                </a:solidFill>
              </a:rPr>
              <a:t> </a:t>
            </a:r>
            <a:r>
              <a:rPr lang="pt-BR" dirty="0" err="1" smtClean="0">
                <a:solidFill>
                  <a:srgbClr val="FFFF00"/>
                </a:solidFill>
              </a:rPr>
              <a:t>comparative</a:t>
            </a:r>
            <a:r>
              <a:rPr lang="pt-BR" dirty="0" smtClean="0">
                <a:solidFill>
                  <a:srgbClr val="FFFF00"/>
                </a:solidFill>
              </a:rPr>
              <a:t> </a:t>
            </a:r>
            <a:r>
              <a:rPr lang="pt-BR" dirty="0" err="1" smtClean="0">
                <a:solidFill>
                  <a:srgbClr val="FFFF00"/>
                </a:solidFill>
              </a:rPr>
              <a:t>research</a:t>
            </a:r>
            <a:r>
              <a:rPr lang="pt-BR" dirty="0" smtClean="0">
                <a:solidFill>
                  <a:srgbClr val="FFFF00"/>
                </a:solidFill>
              </a:rPr>
              <a:t> </a:t>
            </a:r>
            <a:r>
              <a:rPr lang="pt-BR" dirty="0" err="1" smtClean="0">
                <a:solidFill>
                  <a:srgbClr val="FFFF00"/>
                </a:solidFill>
              </a:rPr>
              <a:t>planning</a:t>
            </a:r>
            <a:endParaRPr lang="pt-BR" dirty="0" smtClean="0">
              <a:solidFill>
                <a:srgbClr val="FFFF00"/>
              </a:solidFill>
            </a:endParaRPr>
          </a:p>
          <a:p>
            <a:r>
              <a:rPr lang="pt-BR" dirty="0" smtClean="0">
                <a:solidFill>
                  <a:srgbClr val="FFFF00"/>
                </a:solidFill>
              </a:rPr>
              <a:t>Establishment </a:t>
            </a:r>
            <a:r>
              <a:rPr lang="pt-BR" dirty="0" err="1" smtClean="0">
                <a:solidFill>
                  <a:srgbClr val="FFFF00"/>
                </a:solidFill>
              </a:rPr>
              <a:t>of</a:t>
            </a:r>
            <a:r>
              <a:rPr lang="pt-BR" dirty="0" smtClean="0">
                <a:solidFill>
                  <a:srgbClr val="FFFF00"/>
                </a:solidFill>
              </a:rPr>
              <a:t> a </a:t>
            </a:r>
            <a:r>
              <a:rPr lang="pt-BR" dirty="0" err="1" smtClean="0">
                <a:solidFill>
                  <a:srgbClr val="FFFF00"/>
                </a:solidFill>
              </a:rPr>
              <a:t>mountain</a:t>
            </a:r>
            <a:r>
              <a:rPr lang="pt-BR" dirty="0" smtClean="0">
                <a:solidFill>
                  <a:srgbClr val="FFFF00"/>
                </a:solidFill>
              </a:rPr>
              <a:t> </a:t>
            </a:r>
            <a:r>
              <a:rPr lang="pt-BR" dirty="0" err="1" smtClean="0">
                <a:solidFill>
                  <a:srgbClr val="FFFF00"/>
                </a:solidFill>
              </a:rPr>
              <a:t>database</a:t>
            </a:r>
            <a:r>
              <a:rPr lang="pt-BR" dirty="0" smtClean="0">
                <a:solidFill>
                  <a:srgbClr val="FFFF00"/>
                </a:solidFill>
              </a:rPr>
              <a:t>, </a:t>
            </a:r>
            <a:r>
              <a:rPr lang="pt-BR" dirty="0" err="1" smtClean="0">
                <a:solidFill>
                  <a:srgbClr val="FFFF00"/>
                </a:solidFill>
              </a:rPr>
              <a:t>following</a:t>
            </a:r>
            <a:r>
              <a:rPr lang="pt-BR" dirty="0" smtClean="0">
                <a:solidFill>
                  <a:srgbClr val="FFFF00"/>
                </a:solidFill>
              </a:rPr>
              <a:t> </a:t>
            </a:r>
            <a:r>
              <a:rPr lang="pt-BR" dirty="0" err="1" smtClean="0">
                <a:solidFill>
                  <a:srgbClr val="FFFF00"/>
                </a:solidFill>
              </a:rPr>
              <a:t>the</a:t>
            </a:r>
            <a:r>
              <a:rPr lang="pt-BR" dirty="0" smtClean="0">
                <a:solidFill>
                  <a:srgbClr val="FFFF00"/>
                </a:solidFill>
              </a:rPr>
              <a:t> </a:t>
            </a:r>
            <a:r>
              <a:rPr lang="pt-BR" dirty="0" err="1" smtClean="0">
                <a:solidFill>
                  <a:srgbClr val="FFFF00"/>
                </a:solidFill>
              </a:rPr>
              <a:t>consolidation</a:t>
            </a:r>
            <a:r>
              <a:rPr lang="pt-BR" dirty="0" smtClean="0">
                <a:solidFill>
                  <a:srgbClr val="FFFF00"/>
                </a:solidFill>
              </a:rPr>
              <a:t> </a:t>
            </a:r>
            <a:r>
              <a:rPr lang="pt-BR" dirty="0" err="1" smtClean="0">
                <a:solidFill>
                  <a:srgbClr val="FFFF00"/>
                </a:solidFill>
              </a:rPr>
              <a:t>of</a:t>
            </a:r>
            <a:r>
              <a:rPr lang="pt-BR" dirty="0" smtClean="0">
                <a:solidFill>
                  <a:srgbClr val="FFFF00"/>
                </a:solidFill>
              </a:rPr>
              <a:t> </a:t>
            </a:r>
            <a:r>
              <a:rPr lang="pt-BR" dirty="0" err="1" smtClean="0">
                <a:solidFill>
                  <a:srgbClr val="FFFF00"/>
                </a:solidFill>
              </a:rPr>
              <a:t>the</a:t>
            </a:r>
            <a:r>
              <a:rPr lang="pt-BR" dirty="0" smtClean="0">
                <a:solidFill>
                  <a:srgbClr val="FFFF00"/>
                </a:solidFill>
              </a:rPr>
              <a:t> </a:t>
            </a:r>
            <a:r>
              <a:rPr lang="pt-BR" dirty="0" err="1" smtClean="0">
                <a:solidFill>
                  <a:srgbClr val="FFFF00"/>
                </a:solidFill>
              </a:rPr>
              <a:t>classification</a:t>
            </a:r>
            <a:r>
              <a:rPr lang="pt-BR" dirty="0" smtClean="0">
                <a:solidFill>
                  <a:srgbClr val="FFFF00"/>
                </a:solidFill>
              </a:rPr>
              <a:t> </a:t>
            </a:r>
            <a:r>
              <a:rPr lang="pt-BR" dirty="0" err="1" smtClean="0">
                <a:solidFill>
                  <a:srgbClr val="FFFF00"/>
                </a:solidFill>
              </a:rPr>
              <a:t>system</a:t>
            </a:r>
            <a:endParaRPr lang="pt-BR" dirty="0" smtClean="0">
              <a:solidFill>
                <a:srgbClr val="FFFF00"/>
              </a:solidFill>
            </a:endParaRPr>
          </a:p>
          <a:p>
            <a:r>
              <a:rPr lang="pt-BR" dirty="0" err="1" smtClean="0">
                <a:solidFill>
                  <a:srgbClr val="FFFF00"/>
                </a:solidFill>
              </a:rPr>
              <a:t>Next</a:t>
            </a:r>
            <a:r>
              <a:rPr lang="pt-BR" dirty="0" smtClean="0">
                <a:solidFill>
                  <a:srgbClr val="FFFF00"/>
                </a:solidFill>
              </a:rPr>
              <a:t> </a:t>
            </a:r>
            <a:r>
              <a:rPr lang="pt-BR" dirty="0" err="1" smtClean="0">
                <a:solidFill>
                  <a:srgbClr val="FFFF00"/>
                </a:solidFill>
              </a:rPr>
              <a:t>group</a:t>
            </a:r>
            <a:r>
              <a:rPr lang="pt-BR" dirty="0" smtClean="0">
                <a:solidFill>
                  <a:srgbClr val="FFFF00"/>
                </a:solidFill>
              </a:rPr>
              <a:t> meeting: </a:t>
            </a:r>
            <a:r>
              <a:rPr lang="pt-BR" b="1" dirty="0" err="1" smtClean="0">
                <a:solidFill>
                  <a:srgbClr val="FFFF00"/>
                </a:solidFill>
              </a:rPr>
              <a:t>Mountains</a:t>
            </a:r>
            <a:r>
              <a:rPr lang="pt-BR" b="1" dirty="0" smtClean="0">
                <a:solidFill>
                  <a:srgbClr val="FFFF00"/>
                </a:solidFill>
              </a:rPr>
              <a:t> </a:t>
            </a:r>
            <a:r>
              <a:rPr lang="pt-BR" b="1" dirty="0" err="1" smtClean="0">
                <a:solidFill>
                  <a:srgbClr val="FFFF00"/>
                </a:solidFill>
              </a:rPr>
              <a:t>Under</a:t>
            </a:r>
            <a:r>
              <a:rPr lang="pt-BR" b="1" dirty="0" smtClean="0">
                <a:solidFill>
                  <a:srgbClr val="FFFF00"/>
                </a:solidFill>
              </a:rPr>
              <a:t> </a:t>
            </a:r>
            <a:r>
              <a:rPr lang="pt-BR" b="1" dirty="0" err="1" smtClean="0">
                <a:solidFill>
                  <a:srgbClr val="FFFF00"/>
                </a:solidFill>
              </a:rPr>
              <a:t>Watch</a:t>
            </a:r>
            <a:r>
              <a:rPr lang="pt-BR" b="1" dirty="0" smtClean="0">
                <a:solidFill>
                  <a:srgbClr val="FFFF00"/>
                </a:solidFill>
              </a:rPr>
              <a:t> - 2013</a:t>
            </a:r>
            <a:endParaRPr lang="pt-BR" b="1" dirty="0">
              <a:solidFill>
                <a:srgbClr val="FFFF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948488" y="188913"/>
            <a:ext cx="1657350" cy="1682750"/>
            <a:chOff x="6948488" y="188913"/>
            <a:chExt cx="1657350" cy="1682750"/>
          </a:xfrm>
        </p:grpSpPr>
        <p:pic>
          <p:nvPicPr>
            <p:cNvPr id="5" name="Picture 4" descr="Diversitas_final_logo.jpg                                      00027933Eva_HD                         B746CC0A: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948488" y="188913"/>
              <a:ext cx="1657350" cy="1682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3" descr="&#10;GMBA_Logo.gif                                                  0002BE58evas hd                        ABA78158: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969125" y="1081088"/>
              <a:ext cx="1635125" cy="7747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838747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33" tIns="45717" rIns="91433" bIns="45717" anchor="b">
            <a:normAutofit fontScale="97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 cap="small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alibri" pitchFamily="34" charset="0"/>
              </a:defRPr>
            </a:lvl5pPr>
            <a:lvl6pPr marL="457167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alibri" pitchFamily="34" charset="0"/>
              </a:defRPr>
            </a:lvl6pPr>
            <a:lvl7pPr marL="914334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alibri" pitchFamily="34" charset="0"/>
              </a:defRPr>
            </a:lvl7pPr>
            <a:lvl8pPr marL="1371502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alibri" pitchFamily="34" charset="0"/>
              </a:defRPr>
            </a:lvl8pPr>
            <a:lvl9pPr marL="1828669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CHARIS - Contribution to High Asia Runoff of Ice and Snow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1268991"/>
            <a:ext cx="2092135" cy="369331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/>
              <a:t>The CHARIS project began in 2011 with funding from USAID to the University of Colorado  </a:t>
            </a:r>
          </a:p>
          <a:p>
            <a:endParaRPr lang="en-US" dirty="0"/>
          </a:p>
          <a:p>
            <a:r>
              <a:rPr lang="en-US" i="1" dirty="0" smtClean="0"/>
              <a:t>PI: </a:t>
            </a:r>
          </a:p>
          <a:p>
            <a:r>
              <a:rPr lang="en-US" dirty="0" smtClean="0"/>
              <a:t>Richard Armstrong, NSIDC</a:t>
            </a:r>
          </a:p>
          <a:p>
            <a:endParaRPr lang="en-US" i="1" dirty="0" smtClean="0"/>
          </a:p>
          <a:p>
            <a:r>
              <a:rPr lang="en-US" i="1" dirty="0" smtClean="0"/>
              <a:t>Co-I: </a:t>
            </a:r>
          </a:p>
          <a:p>
            <a:r>
              <a:rPr lang="en-US" dirty="0" smtClean="0"/>
              <a:t>Mark Williams, INSTAAR   </a:t>
            </a:r>
            <a:endParaRPr lang="en-US" dirty="0"/>
          </a:p>
        </p:txBody>
      </p:sp>
      <p:pic>
        <p:nvPicPr>
          <p:cNvPr id="6" name="Picture 5" descr="CHARIS_map_19Nov1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9" b="9989"/>
          <a:stretch/>
        </p:blipFill>
        <p:spPr>
          <a:xfrm>
            <a:off x="2697660" y="1245792"/>
            <a:ext cx="6239172" cy="41828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5388549"/>
            <a:ext cx="34734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study region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includes the 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Amu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arya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Syr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Darya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Indus, Ganges, and Brahmaputra river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basins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318337" y="6287075"/>
            <a:ext cx="27366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http://</a:t>
            </a:r>
            <a:r>
              <a:rPr lang="en-US" sz="2000" b="1" dirty="0" err="1" smtClean="0">
                <a:solidFill>
                  <a:srgbClr val="FF0000"/>
                </a:solidFill>
              </a:rPr>
              <a:t>nsidc.org</a:t>
            </a:r>
            <a:r>
              <a:rPr lang="en-US" sz="2000" b="1" dirty="0" smtClean="0">
                <a:solidFill>
                  <a:srgbClr val="FF0000"/>
                </a:solidFill>
              </a:rPr>
              <a:t>/</a:t>
            </a:r>
            <a:r>
              <a:rPr lang="en-US" sz="2000" b="1" dirty="0" err="1" smtClean="0">
                <a:solidFill>
                  <a:srgbClr val="FF0000"/>
                </a:solidFill>
              </a:rPr>
              <a:t>charis</a:t>
            </a:r>
            <a:r>
              <a:rPr lang="en-US" sz="2000" b="1" dirty="0" smtClean="0">
                <a:solidFill>
                  <a:srgbClr val="FF0000"/>
                </a:solidFill>
              </a:rPr>
              <a:t>/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14235" y="5419327"/>
            <a:ext cx="484074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smtClean="0"/>
              <a:t>Map courtesy B. </a:t>
            </a:r>
            <a:r>
              <a:rPr lang="en-US" sz="1100" i="1" dirty="0" err="1" smtClean="0"/>
              <a:t>Raup</a:t>
            </a:r>
            <a:r>
              <a:rPr lang="en-US" sz="1100" i="1" dirty="0" smtClean="0"/>
              <a:t>.  Glacier coverage from the RGI and GLIMS  is in cyan light blue color (</a:t>
            </a:r>
            <a:r>
              <a:rPr lang="en-US" sz="1100" i="1" dirty="0"/>
              <a:t>S</a:t>
            </a:r>
            <a:r>
              <a:rPr lang="en-US" sz="1100" i="1" dirty="0" smtClean="0"/>
              <a:t>ee </a:t>
            </a:r>
            <a:r>
              <a:rPr lang="en-US" sz="1100" i="1" dirty="0" smtClean="0">
                <a:hlinkClick r:id="rId3"/>
              </a:rPr>
              <a:t>http</a:t>
            </a:r>
            <a:r>
              <a:rPr lang="en-US" sz="1100" i="1" dirty="0">
                <a:hlinkClick r:id="rId3"/>
              </a:rPr>
              <a:t>://www.glims.org</a:t>
            </a:r>
            <a:r>
              <a:rPr lang="en-US" sz="1100" i="1" dirty="0" smtClean="0">
                <a:hlinkClick r:id="rId3"/>
              </a:rPr>
              <a:t>/</a:t>
            </a:r>
            <a:r>
              <a:rPr lang="en-US" sz="1100" i="1" dirty="0" smtClean="0"/>
              <a:t> for information on RGI and other glacier outline data) </a:t>
            </a:r>
            <a:endParaRPr 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3921221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252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0" y="812800"/>
            <a:ext cx="6973824" cy="521817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Michele </a:t>
            </a:r>
            <a:r>
              <a:rPr lang="en-US" dirty="0" err="1" smtClean="0"/>
              <a:t>Freppaz</a:t>
            </a:r>
            <a:r>
              <a:rPr lang="en-US" dirty="0" smtClean="0"/>
              <a:t> in </a:t>
            </a:r>
            <a:r>
              <a:rPr lang="en-US" dirty="0" err="1" smtClean="0"/>
              <a:t>Khumbu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62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What are the spatial attributes of mountains?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What is the range of these attributes?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47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Data Sources</a:t>
            </a:r>
          </a:p>
        </p:txBody>
      </p:sp>
      <p:sp>
        <p:nvSpPr>
          <p:cNvPr id="299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/>
              <a:t>world vegetation cover map, vector (Fedorova and Volkova 1990; Fedorova et al. 1993)</a:t>
            </a:r>
          </a:p>
          <a:p>
            <a:r>
              <a:rPr lang="en-US" sz="2800"/>
              <a:t>1-km DEM (GLOBE Task Team and others 1999)</a:t>
            </a:r>
          </a:p>
          <a:p>
            <a:r>
              <a:rPr lang="en-US" sz="2800"/>
              <a:t>mean annual precipitation and </a:t>
            </a:r>
          </a:p>
          <a:p>
            <a:r>
              <a:rPr lang="en-US" sz="2800"/>
              <a:t>mean monthly temperature maps at c. 50-km</a:t>
            </a:r>
          </a:p>
          <a:p>
            <a:r>
              <a:rPr lang="en-US" sz="2800"/>
              <a:t>the GLC2000 global land cover land cover map (European Commission Joint Research Centre 2003) at c. 1-km resolution.</a:t>
            </a:r>
          </a:p>
        </p:txBody>
      </p:sp>
    </p:spTree>
    <p:extLst>
      <p:ext uri="{BB962C8B-B14F-4D97-AF65-F5344CB8AC3E}">
        <p14:creationId xmlns:p14="http://schemas.microsoft.com/office/powerpoint/2010/main" val="209730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Parameters</a:t>
            </a:r>
          </a:p>
        </p:txBody>
      </p:sp>
      <p:sp>
        <p:nvSpPr>
          <p:cNvPr id="302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Lat-long</a:t>
            </a:r>
          </a:p>
          <a:p>
            <a:pPr>
              <a:lnSpc>
                <a:spcPct val="90000"/>
              </a:lnSpc>
            </a:pPr>
            <a:r>
              <a:rPr lang="en-US"/>
              <a:t>air density class</a:t>
            </a:r>
          </a:p>
          <a:p>
            <a:pPr>
              <a:lnSpc>
                <a:spcPct val="90000"/>
              </a:lnSpc>
            </a:pPr>
            <a:r>
              <a:rPr lang="en-US"/>
              <a:t>altitude class</a:t>
            </a:r>
          </a:p>
          <a:p>
            <a:pPr>
              <a:lnSpc>
                <a:spcPct val="90000"/>
              </a:lnSpc>
            </a:pPr>
            <a:r>
              <a:rPr lang="en-US"/>
              <a:t>mean annual minimum and maximum precipitation</a:t>
            </a:r>
          </a:p>
          <a:p>
            <a:pPr>
              <a:lnSpc>
                <a:spcPct val="90000"/>
              </a:lnSpc>
            </a:pPr>
            <a:r>
              <a:rPr lang="en-US"/>
              <a:t>land use intensity (average value per mountain area)</a:t>
            </a:r>
          </a:p>
          <a:p>
            <a:pPr>
              <a:lnSpc>
                <a:spcPct val="90000"/>
              </a:lnSpc>
            </a:pPr>
            <a:r>
              <a:rPr lang="en-US"/>
              <a:t>seasonality. </a:t>
            </a:r>
          </a:p>
        </p:txBody>
      </p:sp>
    </p:spTree>
    <p:extLst>
      <p:ext uri="{BB962C8B-B14F-4D97-AF65-F5344CB8AC3E}">
        <p14:creationId xmlns:p14="http://schemas.microsoft.com/office/powerpoint/2010/main" val="54678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108" name="Picture 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7800" y="182563"/>
            <a:ext cx="6553200" cy="6502400"/>
          </a:xfrm>
          <a:noFill/>
          <a:ln/>
        </p:spPr>
      </p:pic>
      <p:sp>
        <p:nvSpPr>
          <p:cNvPr id="303109" name="Text Box 5"/>
          <p:cNvSpPr txBox="1">
            <a:spLocks noChangeArrowheads="1"/>
          </p:cNvSpPr>
          <p:nvPr/>
        </p:nvSpPr>
        <p:spPr bwMode="auto">
          <a:xfrm>
            <a:off x="2422525" y="1042988"/>
            <a:ext cx="827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334"/>
            <a:r>
              <a:rPr lang="en-US">
                <a:solidFill>
                  <a:prstClr val="black"/>
                </a:solidFill>
                <a:latin typeface="Calibri"/>
              </a:rPr>
              <a:t>DRY</a:t>
            </a:r>
          </a:p>
        </p:txBody>
      </p:sp>
      <p:sp>
        <p:nvSpPr>
          <p:cNvPr id="303110" name="Text Box 6"/>
          <p:cNvSpPr txBox="1">
            <a:spLocks noChangeArrowheads="1"/>
          </p:cNvSpPr>
          <p:nvPr/>
        </p:nvSpPr>
        <p:spPr bwMode="auto">
          <a:xfrm>
            <a:off x="6537325" y="5081588"/>
            <a:ext cx="844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334"/>
            <a:r>
              <a:rPr lang="en-US">
                <a:solidFill>
                  <a:prstClr val="black"/>
                </a:solidFill>
                <a:latin typeface="Calibri"/>
              </a:rPr>
              <a:t>WET</a:t>
            </a:r>
          </a:p>
        </p:txBody>
      </p:sp>
      <p:sp>
        <p:nvSpPr>
          <p:cNvPr id="303111" name="Text Box 7"/>
          <p:cNvSpPr txBox="1">
            <a:spLocks noChangeArrowheads="1"/>
          </p:cNvSpPr>
          <p:nvPr/>
        </p:nvSpPr>
        <p:spPr bwMode="auto">
          <a:xfrm>
            <a:off x="6232525" y="966788"/>
            <a:ext cx="1878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334"/>
            <a:r>
              <a:rPr lang="en-US">
                <a:solidFill>
                  <a:prstClr val="black"/>
                </a:solidFill>
                <a:latin typeface="Calibri"/>
              </a:rPr>
              <a:t>High land use</a:t>
            </a:r>
          </a:p>
        </p:txBody>
      </p:sp>
      <p:sp>
        <p:nvSpPr>
          <p:cNvPr id="303112" name="Text Box 8"/>
          <p:cNvSpPr txBox="1">
            <a:spLocks noChangeArrowheads="1"/>
          </p:cNvSpPr>
          <p:nvPr/>
        </p:nvSpPr>
        <p:spPr bwMode="auto">
          <a:xfrm>
            <a:off x="2270125" y="4700588"/>
            <a:ext cx="1825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334"/>
            <a:r>
              <a:rPr lang="en-US">
                <a:solidFill>
                  <a:prstClr val="black"/>
                </a:solidFill>
                <a:latin typeface="Calibri"/>
              </a:rPr>
              <a:t>Low land use</a:t>
            </a:r>
          </a:p>
        </p:txBody>
      </p:sp>
    </p:spTree>
    <p:extLst>
      <p:ext uri="{BB962C8B-B14F-4D97-AF65-F5344CB8AC3E}">
        <p14:creationId xmlns:p14="http://schemas.microsoft.com/office/powerpoint/2010/main" val="4244097095"/>
      </p:ext>
    </p:extLst>
  </p:cSld>
  <p:clrMapOvr>
    <a:masterClrMapping/>
  </p:clrMapOvr>
  <p:transition xmlns:p14="http://schemas.microsoft.com/office/powerpoint/2010/main">
    <p:wipe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>
                <a:solidFill>
                  <a:srgbClr val="FFFF00"/>
                </a:solidFill>
              </a:rPr>
              <a:t>Activities</a:t>
            </a:r>
            <a:r>
              <a:rPr lang="pt-BR" dirty="0" smtClean="0">
                <a:solidFill>
                  <a:srgbClr val="FFFF00"/>
                </a:solidFill>
              </a:rPr>
              <a:t> 2010-2012 </a:t>
            </a:r>
            <a:br>
              <a:rPr lang="pt-BR" dirty="0" smtClean="0">
                <a:solidFill>
                  <a:srgbClr val="FFFF00"/>
                </a:solidFill>
              </a:rPr>
            </a:br>
            <a:endParaRPr lang="pt-BR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 dirty="0" smtClean="0">
              <a:solidFill>
                <a:srgbClr val="FFFF00"/>
              </a:solidFill>
            </a:endParaRPr>
          </a:p>
          <a:p>
            <a:r>
              <a:rPr lang="pt-BR" dirty="0" err="1" smtClean="0">
                <a:solidFill>
                  <a:srgbClr val="FFFF00"/>
                </a:solidFill>
              </a:rPr>
              <a:t>Session</a:t>
            </a:r>
            <a:r>
              <a:rPr lang="pt-BR" dirty="0" smtClean="0">
                <a:solidFill>
                  <a:srgbClr val="FFFF00"/>
                </a:solidFill>
              </a:rPr>
              <a:t> </a:t>
            </a:r>
            <a:r>
              <a:rPr lang="pt-BR" dirty="0" err="1" smtClean="0">
                <a:solidFill>
                  <a:srgbClr val="FFFF00"/>
                </a:solidFill>
              </a:rPr>
              <a:t>at</a:t>
            </a:r>
            <a:r>
              <a:rPr lang="pt-BR" dirty="0" smtClean="0">
                <a:solidFill>
                  <a:srgbClr val="FFFF00"/>
                </a:solidFill>
              </a:rPr>
              <a:t> </a:t>
            </a:r>
            <a:r>
              <a:rPr lang="pt-BR" dirty="0" err="1" smtClean="0">
                <a:solidFill>
                  <a:srgbClr val="FFFF00"/>
                </a:solidFill>
              </a:rPr>
              <a:t>GMBA</a:t>
            </a:r>
            <a:r>
              <a:rPr lang="pt-BR" dirty="0" smtClean="0">
                <a:solidFill>
                  <a:srgbClr val="FFFF00"/>
                </a:solidFill>
              </a:rPr>
              <a:t> </a:t>
            </a:r>
            <a:r>
              <a:rPr lang="pt-BR" dirty="0" err="1" smtClean="0">
                <a:solidFill>
                  <a:srgbClr val="FFFF00"/>
                </a:solidFill>
              </a:rPr>
              <a:t>Science</a:t>
            </a:r>
            <a:r>
              <a:rPr lang="pt-BR" dirty="0" smtClean="0">
                <a:solidFill>
                  <a:srgbClr val="FFFF00"/>
                </a:solidFill>
              </a:rPr>
              <a:t> </a:t>
            </a:r>
            <a:r>
              <a:rPr lang="pt-BR" dirty="0" err="1" smtClean="0">
                <a:solidFill>
                  <a:srgbClr val="FFFF00"/>
                </a:solidFill>
              </a:rPr>
              <a:t>Conference</a:t>
            </a:r>
            <a:r>
              <a:rPr lang="pt-BR" dirty="0" smtClean="0">
                <a:solidFill>
                  <a:srgbClr val="FFFF00"/>
                </a:solidFill>
              </a:rPr>
              <a:t> 2010 - (</a:t>
            </a:r>
            <a:r>
              <a:rPr lang="en-GB" i="1" dirty="0" err="1" smtClean="0">
                <a:solidFill>
                  <a:srgbClr val="FFFF00"/>
                </a:solidFill>
              </a:rPr>
              <a:t>LTERs</a:t>
            </a:r>
            <a:r>
              <a:rPr lang="en-GB" i="1" dirty="0" smtClean="0">
                <a:solidFill>
                  <a:srgbClr val="FFFF00"/>
                </a:solidFill>
              </a:rPr>
              <a:t> in the Alpine and their influence on biodiversity research</a:t>
            </a:r>
            <a:r>
              <a:rPr lang="en-GB" dirty="0" smtClean="0">
                <a:solidFill>
                  <a:srgbClr val="FFFF00"/>
                </a:solidFill>
              </a:rPr>
              <a:t>)</a:t>
            </a:r>
          </a:p>
          <a:p>
            <a:r>
              <a:rPr lang="en-GB" dirty="0" smtClean="0">
                <a:solidFill>
                  <a:srgbClr val="FFFF00"/>
                </a:solidFill>
              </a:rPr>
              <a:t>Meeting of International working group on mountain </a:t>
            </a:r>
            <a:r>
              <a:rPr lang="en-GB" dirty="0" err="1" smtClean="0">
                <a:solidFill>
                  <a:srgbClr val="FFFF00"/>
                </a:solidFill>
              </a:rPr>
              <a:t>LTER</a:t>
            </a:r>
            <a:r>
              <a:rPr lang="en-GB" dirty="0" smtClean="0">
                <a:solidFill>
                  <a:srgbClr val="FFFF00"/>
                </a:solidFill>
              </a:rPr>
              <a:t> sites, </a:t>
            </a:r>
            <a:r>
              <a:rPr lang="en-GB" dirty="0" err="1" smtClean="0">
                <a:solidFill>
                  <a:srgbClr val="FFFF00"/>
                </a:solidFill>
              </a:rPr>
              <a:t>Lautaret</a:t>
            </a:r>
            <a:r>
              <a:rPr lang="en-GB" dirty="0" smtClean="0">
                <a:solidFill>
                  <a:srgbClr val="FFFF00"/>
                </a:solidFill>
              </a:rPr>
              <a:t> 2011 - </a:t>
            </a:r>
            <a:r>
              <a:rPr lang="en-GB" dirty="0" err="1" smtClean="0">
                <a:solidFill>
                  <a:srgbClr val="FFFF00"/>
                </a:solidFill>
              </a:rPr>
              <a:t>GMBA</a:t>
            </a:r>
            <a:r>
              <a:rPr lang="en-GB" dirty="0" smtClean="0">
                <a:solidFill>
                  <a:srgbClr val="FFFF00"/>
                </a:solidFill>
              </a:rPr>
              <a:t> portal established: </a:t>
            </a:r>
            <a:r>
              <a:rPr lang="en-GB" sz="2350" dirty="0" smtClean="0">
                <a:solidFill>
                  <a:srgbClr val="FFC000"/>
                </a:solidFill>
              </a:rPr>
              <a:t>http://gmba.unibas.ch/mountainLTER/mountainLTER.htm</a:t>
            </a:r>
          </a:p>
          <a:p>
            <a:r>
              <a:rPr lang="pt-BR" sz="2350" dirty="0" smtClean="0">
                <a:solidFill>
                  <a:srgbClr val="FFFF00"/>
                </a:solidFill>
              </a:rPr>
              <a:t>Estes </a:t>
            </a:r>
            <a:r>
              <a:rPr lang="pt-BR" sz="2350" dirty="0" err="1" smtClean="0">
                <a:solidFill>
                  <a:srgbClr val="FFFF00"/>
                </a:solidFill>
              </a:rPr>
              <a:t>Park</a:t>
            </a:r>
            <a:r>
              <a:rPr lang="pt-BR" sz="2350" dirty="0" smtClean="0">
                <a:solidFill>
                  <a:srgbClr val="FFFF00"/>
                </a:solidFill>
              </a:rPr>
              <a:t>, Colorado, </a:t>
            </a:r>
            <a:r>
              <a:rPr lang="pt-BR" sz="2350" dirty="0" err="1" smtClean="0">
                <a:solidFill>
                  <a:srgbClr val="FFFF00"/>
                </a:solidFill>
              </a:rPr>
              <a:t>LTER</a:t>
            </a:r>
            <a:r>
              <a:rPr lang="pt-BR" sz="2350" dirty="0" smtClean="0">
                <a:solidFill>
                  <a:srgbClr val="FFFF00"/>
                </a:solidFill>
              </a:rPr>
              <a:t> </a:t>
            </a:r>
            <a:r>
              <a:rPr lang="pt-BR" sz="2350" dirty="0" err="1" smtClean="0">
                <a:solidFill>
                  <a:srgbClr val="FFFF00"/>
                </a:solidFill>
              </a:rPr>
              <a:t>ASM</a:t>
            </a:r>
            <a:r>
              <a:rPr lang="pt-BR" sz="2350" dirty="0" smtClean="0">
                <a:solidFill>
                  <a:srgbClr val="FFFF00"/>
                </a:solidFill>
              </a:rPr>
              <a:t> 2012 – </a:t>
            </a:r>
            <a:r>
              <a:rPr lang="pt-BR" sz="2350" dirty="0" err="1" smtClean="0">
                <a:solidFill>
                  <a:srgbClr val="FFFF00"/>
                </a:solidFill>
              </a:rPr>
              <a:t>WG</a:t>
            </a:r>
            <a:r>
              <a:rPr lang="pt-BR" sz="2350" dirty="0" smtClean="0">
                <a:solidFill>
                  <a:srgbClr val="FFFF00"/>
                </a:solidFill>
              </a:rPr>
              <a:t> </a:t>
            </a:r>
            <a:r>
              <a:rPr lang="pt-BR" sz="2350" dirty="0" err="1" smtClean="0">
                <a:solidFill>
                  <a:srgbClr val="FFFF00"/>
                </a:solidFill>
              </a:rPr>
              <a:t>session</a:t>
            </a:r>
            <a:r>
              <a:rPr lang="pt-BR" sz="2350" dirty="0" smtClean="0">
                <a:solidFill>
                  <a:srgbClr val="FFFF00"/>
                </a:solidFill>
              </a:rPr>
              <a:t> </a:t>
            </a:r>
            <a:r>
              <a:rPr lang="pt-BR" sz="2350" dirty="0" err="1" smtClean="0">
                <a:solidFill>
                  <a:srgbClr val="FFFF00"/>
                </a:solidFill>
              </a:rPr>
              <a:t>on</a:t>
            </a:r>
            <a:r>
              <a:rPr lang="pt-BR" sz="2350" dirty="0" smtClean="0">
                <a:solidFill>
                  <a:srgbClr val="FFFF00"/>
                </a:solidFill>
              </a:rPr>
              <a:t> ‘</a:t>
            </a:r>
            <a:r>
              <a:rPr lang="pt-BR" sz="2350" dirty="0" err="1" smtClean="0">
                <a:solidFill>
                  <a:srgbClr val="FFFF00"/>
                </a:solidFill>
              </a:rPr>
              <a:t>Resilience</a:t>
            </a:r>
            <a:r>
              <a:rPr lang="pt-BR" sz="2350" dirty="0" smtClean="0">
                <a:solidFill>
                  <a:srgbClr val="FFFF00"/>
                </a:solidFill>
              </a:rPr>
              <a:t> </a:t>
            </a:r>
            <a:r>
              <a:rPr lang="pt-BR" sz="2350" dirty="0" err="1" smtClean="0">
                <a:solidFill>
                  <a:srgbClr val="FFFF00"/>
                </a:solidFill>
              </a:rPr>
              <a:t>and</a:t>
            </a:r>
            <a:r>
              <a:rPr lang="pt-BR" sz="2350" dirty="0" smtClean="0">
                <a:solidFill>
                  <a:srgbClr val="FFFF00"/>
                </a:solidFill>
              </a:rPr>
              <a:t> </a:t>
            </a:r>
            <a:r>
              <a:rPr lang="pt-BR" sz="2350" dirty="0" err="1" smtClean="0">
                <a:solidFill>
                  <a:srgbClr val="FFFF00"/>
                </a:solidFill>
              </a:rPr>
              <a:t>sustainability</a:t>
            </a:r>
            <a:r>
              <a:rPr lang="pt-BR" sz="2350" dirty="0" smtClean="0">
                <a:solidFill>
                  <a:srgbClr val="FFFF00"/>
                </a:solidFill>
              </a:rPr>
              <a:t> </a:t>
            </a:r>
            <a:r>
              <a:rPr lang="pt-BR" sz="2350" dirty="0" err="1" smtClean="0">
                <a:solidFill>
                  <a:srgbClr val="FFFF00"/>
                </a:solidFill>
              </a:rPr>
              <a:t>of</a:t>
            </a:r>
            <a:r>
              <a:rPr lang="pt-BR" sz="2350" dirty="0" smtClean="0">
                <a:solidFill>
                  <a:srgbClr val="FFFF00"/>
                </a:solidFill>
              </a:rPr>
              <a:t> </a:t>
            </a:r>
            <a:r>
              <a:rPr lang="pt-BR" sz="2350" dirty="0" err="1" smtClean="0">
                <a:solidFill>
                  <a:srgbClr val="FFFF00"/>
                </a:solidFill>
              </a:rPr>
              <a:t>complex</a:t>
            </a:r>
            <a:r>
              <a:rPr lang="pt-BR" sz="2350" dirty="0" smtClean="0">
                <a:solidFill>
                  <a:srgbClr val="FFFF00"/>
                </a:solidFill>
              </a:rPr>
              <a:t> </a:t>
            </a:r>
            <a:r>
              <a:rPr lang="pt-BR" sz="2350" dirty="0" err="1" smtClean="0">
                <a:solidFill>
                  <a:srgbClr val="FFFF00"/>
                </a:solidFill>
              </a:rPr>
              <a:t>mountain</a:t>
            </a:r>
            <a:r>
              <a:rPr lang="pt-BR" sz="2350" dirty="0" smtClean="0">
                <a:solidFill>
                  <a:srgbClr val="FFFF00"/>
                </a:solidFill>
              </a:rPr>
              <a:t> </a:t>
            </a:r>
            <a:r>
              <a:rPr lang="pt-BR" sz="2350" dirty="0" err="1" smtClean="0">
                <a:solidFill>
                  <a:srgbClr val="FFFF00"/>
                </a:solidFill>
              </a:rPr>
              <a:t>landscapes</a:t>
            </a:r>
            <a:r>
              <a:rPr lang="pt-BR" sz="2350" dirty="0" smtClean="0">
                <a:solidFill>
                  <a:srgbClr val="FFFF00"/>
                </a:solidFill>
              </a:rPr>
              <a:t>’: </a:t>
            </a:r>
            <a:r>
              <a:rPr lang="pt-BR" sz="2350" dirty="0" err="1" smtClean="0">
                <a:solidFill>
                  <a:srgbClr val="FFFF00"/>
                </a:solidFill>
              </a:rPr>
              <a:t>Work</a:t>
            </a:r>
            <a:r>
              <a:rPr lang="pt-BR" sz="2350" dirty="0" smtClean="0">
                <a:solidFill>
                  <a:srgbClr val="FFFF00"/>
                </a:solidFill>
              </a:rPr>
              <a:t> </a:t>
            </a:r>
            <a:r>
              <a:rPr lang="pt-BR" sz="2350" dirty="0" err="1" smtClean="0">
                <a:solidFill>
                  <a:srgbClr val="FFFF00"/>
                </a:solidFill>
              </a:rPr>
              <a:t>group</a:t>
            </a:r>
            <a:r>
              <a:rPr lang="pt-BR" sz="2350" dirty="0" smtClean="0">
                <a:solidFill>
                  <a:srgbClr val="FFFF00"/>
                </a:solidFill>
              </a:rPr>
              <a:t> </a:t>
            </a:r>
            <a:r>
              <a:rPr lang="pt-BR" sz="2350" dirty="0" err="1" smtClean="0">
                <a:solidFill>
                  <a:srgbClr val="FFFF00"/>
                </a:solidFill>
              </a:rPr>
              <a:t>established</a:t>
            </a:r>
            <a:r>
              <a:rPr lang="pt-BR" sz="2350" dirty="0" smtClean="0">
                <a:solidFill>
                  <a:srgbClr val="FFFF00"/>
                </a:solidFill>
              </a:rPr>
              <a:t> </a:t>
            </a:r>
            <a:r>
              <a:rPr lang="pt-BR" sz="2350" dirty="0" err="1" smtClean="0">
                <a:solidFill>
                  <a:srgbClr val="FFFF00"/>
                </a:solidFill>
              </a:rPr>
              <a:t>on</a:t>
            </a:r>
            <a:r>
              <a:rPr lang="pt-BR" sz="2350" dirty="0" smtClean="0">
                <a:solidFill>
                  <a:srgbClr val="FFFF00"/>
                </a:solidFill>
              </a:rPr>
              <a:t> ‘</a:t>
            </a:r>
            <a:r>
              <a:rPr lang="pt-BR" sz="2350" dirty="0" err="1" smtClean="0">
                <a:solidFill>
                  <a:srgbClr val="FFFF00"/>
                </a:solidFill>
              </a:rPr>
              <a:t>Classification</a:t>
            </a:r>
            <a:r>
              <a:rPr lang="pt-BR" sz="2350" dirty="0" smtClean="0">
                <a:solidFill>
                  <a:srgbClr val="FFFF00"/>
                </a:solidFill>
              </a:rPr>
              <a:t> </a:t>
            </a:r>
            <a:r>
              <a:rPr lang="pt-BR" sz="2350" dirty="0" err="1" smtClean="0">
                <a:solidFill>
                  <a:srgbClr val="FFFF00"/>
                </a:solidFill>
              </a:rPr>
              <a:t>of</a:t>
            </a:r>
            <a:r>
              <a:rPr lang="pt-BR" sz="2350" dirty="0" smtClean="0">
                <a:solidFill>
                  <a:srgbClr val="FFFF00"/>
                </a:solidFill>
              </a:rPr>
              <a:t> </a:t>
            </a:r>
            <a:r>
              <a:rPr lang="pt-BR" sz="2350" dirty="0" err="1" smtClean="0">
                <a:solidFill>
                  <a:srgbClr val="FFFF00"/>
                </a:solidFill>
              </a:rPr>
              <a:t>mountain</a:t>
            </a:r>
            <a:r>
              <a:rPr lang="pt-BR" sz="2350" dirty="0" smtClean="0">
                <a:solidFill>
                  <a:srgbClr val="FFFF00"/>
                </a:solidFill>
              </a:rPr>
              <a:t> ranges’</a:t>
            </a:r>
            <a:endParaRPr lang="pt-BR" sz="2350" dirty="0">
              <a:solidFill>
                <a:srgbClr val="FFFF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948488" y="188913"/>
            <a:ext cx="1657350" cy="1682750"/>
            <a:chOff x="6948488" y="188913"/>
            <a:chExt cx="1657350" cy="1682750"/>
          </a:xfrm>
        </p:grpSpPr>
        <p:pic>
          <p:nvPicPr>
            <p:cNvPr id="5" name="Picture 4" descr="Diversitas_final_logo.jpg                                      00027933Eva_HD                         B746CC0A: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948488" y="188913"/>
              <a:ext cx="1657350" cy="1682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3" descr="&#10;GMBA_Logo.gif                                                  0002BE58evas hd                        ABA78158: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969125" y="1081088"/>
              <a:ext cx="1635125" cy="7747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TextBox 6"/>
          <p:cNvSpPr txBox="1"/>
          <p:nvPr/>
        </p:nvSpPr>
        <p:spPr>
          <a:xfrm>
            <a:off x="2555776" y="6309320"/>
            <a:ext cx="5588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34"/>
            <a:r>
              <a:rPr lang="pt-BR" dirty="0" smtClean="0">
                <a:solidFill>
                  <a:srgbClr val="FFC000"/>
                </a:solidFill>
                <a:latin typeface="Calibri"/>
              </a:rPr>
              <a:t>http://gmba.unibas.ch/mountainLTER/mountainLTER.htm</a:t>
            </a:r>
            <a:endParaRPr lang="pt-BR" dirty="0">
              <a:solidFill>
                <a:srgbClr val="FFC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7808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84163"/>
            <a:ext cx="7772400" cy="616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797259"/>
      </p:ext>
    </p:extLst>
  </p:cSld>
  <p:clrMapOvr>
    <a:masterClrMapping/>
  </p:clrMapOvr>
  <p:transition xmlns:p14="http://schemas.microsoft.com/office/powerpoint/2010/main">
    <p:wipe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>
                <a:solidFill>
                  <a:srgbClr val="FFFF00"/>
                </a:solidFill>
              </a:rPr>
              <a:t>Next</a:t>
            </a:r>
            <a:r>
              <a:rPr lang="pt-BR" dirty="0" smtClean="0">
                <a:solidFill>
                  <a:srgbClr val="FFFF00"/>
                </a:solidFill>
              </a:rPr>
              <a:t> </a:t>
            </a:r>
            <a:r>
              <a:rPr lang="pt-BR" dirty="0" err="1" smtClean="0">
                <a:solidFill>
                  <a:srgbClr val="FFFF00"/>
                </a:solidFill>
              </a:rPr>
              <a:t>steps</a:t>
            </a:r>
            <a:endParaRPr lang="pt-BR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err="1" smtClean="0">
                <a:solidFill>
                  <a:srgbClr val="FFFF00"/>
                </a:solidFill>
              </a:rPr>
              <a:t>Posting</a:t>
            </a:r>
            <a:r>
              <a:rPr lang="pt-BR" dirty="0" smtClean="0">
                <a:solidFill>
                  <a:srgbClr val="FFFF00"/>
                </a:solidFill>
              </a:rPr>
              <a:t> </a:t>
            </a:r>
            <a:r>
              <a:rPr lang="pt-BR" dirty="0" err="1" smtClean="0">
                <a:solidFill>
                  <a:srgbClr val="FFFF00"/>
                </a:solidFill>
              </a:rPr>
              <a:t>on</a:t>
            </a:r>
            <a:r>
              <a:rPr lang="pt-BR" dirty="0" smtClean="0">
                <a:solidFill>
                  <a:srgbClr val="FFFF00"/>
                </a:solidFill>
              </a:rPr>
              <a:t> </a:t>
            </a:r>
            <a:r>
              <a:rPr lang="pt-BR" dirty="0" err="1" smtClean="0">
                <a:solidFill>
                  <a:srgbClr val="FFFF00"/>
                </a:solidFill>
              </a:rPr>
              <a:t>the</a:t>
            </a:r>
            <a:r>
              <a:rPr lang="pt-BR" dirty="0" smtClean="0">
                <a:solidFill>
                  <a:srgbClr val="FFFF00"/>
                </a:solidFill>
              </a:rPr>
              <a:t> </a:t>
            </a:r>
            <a:r>
              <a:rPr lang="pt-BR" dirty="0" err="1" smtClean="0">
                <a:solidFill>
                  <a:srgbClr val="FFFF00"/>
                </a:solidFill>
              </a:rPr>
              <a:t>GMBA</a:t>
            </a:r>
            <a:r>
              <a:rPr lang="pt-BR" dirty="0" smtClean="0">
                <a:solidFill>
                  <a:srgbClr val="FFFF00"/>
                </a:solidFill>
              </a:rPr>
              <a:t> </a:t>
            </a:r>
            <a:r>
              <a:rPr lang="pt-BR" dirty="0" err="1" smtClean="0">
                <a:solidFill>
                  <a:srgbClr val="FFFF00"/>
                </a:solidFill>
              </a:rPr>
              <a:t>LTER</a:t>
            </a:r>
            <a:r>
              <a:rPr lang="pt-BR" dirty="0" smtClean="0">
                <a:solidFill>
                  <a:srgbClr val="FFFF00"/>
                </a:solidFill>
              </a:rPr>
              <a:t> </a:t>
            </a:r>
            <a:r>
              <a:rPr lang="pt-BR" dirty="0" err="1" smtClean="0">
                <a:solidFill>
                  <a:srgbClr val="FFFF00"/>
                </a:solidFill>
              </a:rPr>
              <a:t>webportal</a:t>
            </a:r>
            <a:r>
              <a:rPr lang="pt-BR" dirty="0" smtClean="0">
                <a:solidFill>
                  <a:srgbClr val="FFFF00"/>
                </a:solidFill>
              </a:rPr>
              <a:t> </a:t>
            </a:r>
            <a:r>
              <a:rPr lang="pt-BR" dirty="0" err="1" smtClean="0">
                <a:solidFill>
                  <a:srgbClr val="FFFF00"/>
                </a:solidFill>
              </a:rPr>
              <a:t>list</a:t>
            </a:r>
            <a:r>
              <a:rPr lang="pt-BR" dirty="0" smtClean="0">
                <a:solidFill>
                  <a:srgbClr val="FFFF00"/>
                </a:solidFill>
              </a:rPr>
              <a:t> </a:t>
            </a:r>
            <a:r>
              <a:rPr lang="pt-BR" dirty="0" err="1" smtClean="0">
                <a:solidFill>
                  <a:srgbClr val="FFFF00"/>
                </a:solidFill>
              </a:rPr>
              <a:t>of</a:t>
            </a:r>
            <a:r>
              <a:rPr lang="pt-BR" dirty="0" smtClean="0">
                <a:solidFill>
                  <a:srgbClr val="FFFF00"/>
                </a:solidFill>
              </a:rPr>
              <a:t> </a:t>
            </a:r>
            <a:r>
              <a:rPr lang="pt-BR" dirty="0" err="1" smtClean="0">
                <a:solidFill>
                  <a:srgbClr val="FFFF00"/>
                </a:solidFill>
              </a:rPr>
              <a:t>recommended</a:t>
            </a:r>
            <a:r>
              <a:rPr lang="pt-BR" dirty="0" smtClean="0">
                <a:solidFill>
                  <a:srgbClr val="FFFF00"/>
                </a:solidFill>
              </a:rPr>
              <a:t> </a:t>
            </a:r>
            <a:r>
              <a:rPr lang="pt-BR" dirty="0" err="1" smtClean="0">
                <a:solidFill>
                  <a:srgbClr val="FFFF00"/>
                </a:solidFill>
              </a:rPr>
              <a:t>common</a:t>
            </a:r>
            <a:r>
              <a:rPr lang="pt-BR" dirty="0" smtClean="0">
                <a:solidFill>
                  <a:srgbClr val="FFFF00"/>
                </a:solidFill>
              </a:rPr>
              <a:t> </a:t>
            </a:r>
            <a:r>
              <a:rPr lang="pt-BR" dirty="0" err="1" smtClean="0">
                <a:solidFill>
                  <a:srgbClr val="FFFF00"/>
                </a:solidFill>
              </a:rPr>
              <a:t>protocols</a:t>
            </a:r>
            <a:endParaRPr lang="pt-BR" dirty="0" smtClean="0">
              <a:solidFill>
                <a:srgbClr val="FFFF00"/>
              </a:solidFill>
            </a:endParaRPr>
          </a:p>
          <a:p>
            <a:r>
              <a:rPr lang="pt-BR" dirty="0" err="1" smtClean="0">
                <a:solidFill>
                  <a:srgbClr val="FFFF00"/>
                </a:solidFill>
              </a:rPr>
              <a:t>Posting</a:t>
            </a:r>
            <a:r>
              <a:rPr lang="pt-BR" dirty="0" smtClean="0">
                <a:solidFill>
                  <a:srgbClr val="FFFF00"/>
                </a:solidFill>
              </a:rPr>
              <a:t> </a:t>
            </a:r>
            <a:r>
              <a:rPr lang="pt-BR" dirty="0" err="1" smtClean="0">
                <a:solidFill>
                  <a:srgbClr val="FFFF00"/>
                </a:solidFill>
              </a:rPr>
              <a:t>of</a:t>
            </a:r>
            <a:r>
              <a:rPr lang="pt-BR" dirty="0" smtClean="0">
                <a:solidFill>
                  <a:srgbClr val="FFFF00"/>
                </a:solidFill>
              </a:rPr>
              <a:t> a background </a:t>
            </a:r>
            <a:r>
              <a:rPr lang="pt-BR" dirty="0" err="1" smtClean="0">
                <a:solidFill>
                  <a:srgbClr val="FFFF00"/>
                </a:solidFill>
              </a:rPr>
              <a:t>document</a:t>
            </a:r>
            <a:endParaRPr lang="pt-BR" dirty="0" smtClean="0">
              <a:solidFill>
                <a:srgbClr val="FFFF00"/>
              </a:solidFill>
            </a:endParaRPr>
          </a:p>
          <a:p>
            <a:r>
              <a:rPr lang="pt-BR" dirty="0" err="1" smtClean="0">
                <a:solidFill>
                  <a:srgbClr val="FFFF00"/>
                </a:solidFill>
              </a:rPr>
              <a:t>Building</a:t>
            </a:r>
            <a:r>
              <a:rPr lang="pt-BR" dirty="0" smtClean="0">
                <a:solidFill>
                  <a:srgbClr val="FFFF00"/>
                </a:solidFill>
              </a:rPr>
              <a:t> </a:t>
            </a:r>
            <a:r>
              <a:rPr lang="pt-BR" dirty="0" err="1" smtClean="0">
                <a:solidFill>
                  <a:srgbClr val="FFFF00"/>
                </a:solidFill>
              </a:rPr>
              <a:t>on</a:t>
            </a:r>
            <a:r>
              <a:rPr lang="pt-BR" dirty="0" smtClean="0">
                <a:solidFill>
                  <a:srgbClr val="FFFF00"/>
                </a:solidFill>
              </a:rPr>
              <a:t> </a:t>
            </a:r>
            <a:r>
              <a:rPr lang="pt-BR" dirty="0" err="1" smtClean="0">
                <a:solidFill>
                  <a:srgbClr val="FFFF00"/>
                </a:solidFill>
              </a:rPr>
              <a:t>other</a:t>
            </a:r>
            <a:r>
              <a:rPr lang="pt-BR" dirty="0" smtClean="0">
                <a:solidFill>
                  <a:srgbClr val="FFFF00"/>
                </a:solidFill>
              </a:rPr>
              <a:t> </a:t>
            </a:r>
            <a:r>
              <a:rPr lang="pt-BR" dirty="0" err="1" smtClean="0">
                <a:solidFill>
                  <a:srgbClr val="FFFF00"/>
                </a:solidFill>
              </a:rPr>
              <a:t>initiatives</a:t>
            </a:r>
            <a:endParaRPr lang="pt-BR" dirty="0" smtClean="0">
              <a:solidFill>
                <a:srgbClr val="FFFF00"/>
              </a:solidFill>
            </a:endParaRPr>
          </a:p>
          <a:p>
            <a:r>
              <a:rPr lang="pt-BR" dirty="0" smtClean="0">
                <a:solidFill>
                  <a:srgbClr val="FFFF00"/>
                </a:solidFill>
              </a:rPr>
              <a:t>Putting </a:t>
            </a:r>
            <a:r>
              <a:rPr lang="pt-BR" dirty="0" err="1" smtClean="0">
                <a:solidFill>
                  <a:srgbClr val="FFFF00"/>
                </a:solidFill>
              </a:rPr>
              <a:t>out</a:t>
            </a:r>
            <a:r>
              <a:rPr lang="pt-BR" dirty="0" smtClean="0">
                <a:solidFill>
                  <a:srgbClr val="FFFF00"/>
                </a:solidFill>
              </a:rPr>
              <a:t> to </a:t>
            </a:r>
            <a:r>
              <a:rPr lang="pt-BR" dirty="0" err="1" smtClean="0">
                <a:solidFill>
                  <a:srgbClr val="FFFF00"/>
                </a:solidFill>
              </a:rPr>
              <a:t>consultation</a:t>
            </a:r>
            <a:r>
              <a:rPr lang="pt-BR" dirty="0" smtClean="0">
                <a:solidFill>
                  <a:srgbClr val="FFFF00"/>
                </a:solidFill>
              </a:rPr>
              <a:t> </a:t>
            </a:r>
            <a:r>
              <a:rPr lang="pt-BR" dirty="0" err="1" smtClean="0">
                <a:solidFill>
                  <a:srgbClr val="FFFF00"/>
                </a:solidFill>
              </a:rPr>
              <a:t>the</a:t>
            </a:r>
            <a:r>
              <a:rPr lang="pt-BR" dirty="0" smtClean="0">
                <a:solidFill>
                  <a:srgbClr val="FFFF00"/>
                </a:solidFill>
              </a:rPr>
              <a:t> </a:t>
            </a:r>
            <a:r>
              <a:rPr lang="pt-BR" dirty="0" err="1" smtClean="0">
                <a:solidFill>
                  <a:srgbClr val="FFFF00"/>
                </a:solidFill>
              </a:rPr>
              <a:t>system</a:t>
            </a:r>
            <a:r>
              <a:rPr lang="pt-BR" dirty="0" smtClean="0">
                <a:solidFill>
                  <a:srgbClr val="FFFF00"/>
                </a:solidFill>
              </a:rPr>
              <a:t> </a:t>
            </a:r>
            <a:r>
              <a:rPr lang="pt-BR" dirty="0" err="1" smtClean="0">
                <a:solidFill>
                  <a:srgbClr val="FFFF00"/>
                </a:solidFill>
              </a:rPr>
              <a:t>of</a:t>
            </a:r>
            <a:r>
              <a:rPr lang="pt-BR" dirty="0" smtClean="0">
                <a:solidFill>
                  <a:srgbClr val="FFFF00"/>
                </a:solidFill>
              </a:rPr>
              <a:t> </a:t>
            </a:r>
            <a:r>
              <a:rPr lang="pt-BR" dirty="0" err="1" smtClean="0">
                <a:solidFill>
                  <a:srgbClr val="FFFF00"/>
                </a:solidFill>
              </a:rPr>
              <a:t>proposed</a:t>
            </a:r>
            <a:r>
              <a:rPr lang="pt-BR" dirty="0" smtClean="0">
                <a:solidFill>
                  <a:srgbClr val="FFFF00"/>
                </a:solidFill>
              </a:rPr>
              <a:t> </a:t>
            </a:r>
            <a:r>
              <a:rPr lang="pt-BR" dirty="0" err="1" smtClean="0">
                <a:solidFill>
                  <a:srgbClr val="FFFF00"/>
                </a:solidFill>
              </a:rPr>
              <a:t>classification</a:t>
            </a:r>
            <a:r>
              <a:rPr lang="pt-BR" dirty="0" smtClean="0">
                <a:solidFill>
                  <a:srgbClr val="FFFF00"/>
                </a:solidFill>
              </a:rPr>
              <a:t> </a:t>
            </a:r>
            <a:r>
              <a:rPr lang="pt-BR" dirty="0" err="1" smtClean="0">
                <a:solidFill>
                  <a:srgbClr val="FFFF00"/>
                </a:solidFill>
              </a:rPr>
              <a:t>of</a:t>
            </a:r>
            <a:r>
              <a:rPr lang="pt-BR" dirty="0" smtClean="0">
                <a:solidFill>
                  <a:srgbClr val="FFFF00"/>
                </a:solidFill>
              </a:rPr>
              <a:t> </a:t>
            </a:r>
            <a:r>
              <a:rPr lang="pt-BR" dirty="0" err="1" smtClean="0">
                <a:solidFill>
                  <a:srgbClr val="FFFF00"/>
                </a:solidFill>
              </a:rPr>
              <a:t>moutains</a:t>
            </a:r>
            <a:r>
              <a:rPr lang="pt-BR" dirty="0" smtClean="0">
                <a:solidFill>
                  <a:srgbClr val="FFFF00"/>
                </a:solidFill>
              </a:rPr>
              <a:t> for site </a:t>
            </a:r>
            <a:r>
              <a:rPr lang="pt-BR" dirty="0" err="1" smtClean="0">
                <a:solidFill>
                  <a:srgbClr val="FFFF00"/>
                </a:solidFill>
              </a:rPr>
              <a:t>selection</a:t>
            </a:r>
            <a:r>
              <a:rPr lang="pt-BR" dirty="0" smtClean="0">
                <a:solidFill>
                  <a:srgbClr val="FFFF00"/>
                </a:solidFill>
              </a:rPr>
              <a:t> </a:t>
            </a:r>
            <a:r>
              <a:rPr lang="pt-BR" dirty="0" err="1" smtClean="0">
                <a:solidFill>
                  <a:srgbClr val="FFFF00"/>
                </a:solidFill>
              </a:rPr>
              <a:t>and</a:t>
            </a:r>
            <a:r>
              <a:rPr lang="pt-BR" dirty="0" smtClean="0">
                <a:solidFill>
                  <a:srgbClr val="FFFF00"/>
                </a:solidFill>
              </a:rPr>
              <a:t> </a:t>
            </a:r>
            <a:r>
              <a:rPr lang="pt-BR" dirty="0" err="1" smtClean="0">
                <a:solidFill>
                  <a:srgbClr val="FFFF00"/>
                </a:solidFill>
              </a:rPr>
              <a:t>comparative</a:t>
            </a:r>
            <a:r>
              <a:rPr lang="pt-BR" dirty="0" smtClean="0">
                <a:solidFill>
                  <a:srgbClr val="FFFF00"/>
                </a:solidFill>
              </a:rPr>
              <a:t> </a:t>
            </a:r>
            <a:r>
              <a:rPr lang="pt-BR" dirty="0" err="1" smtClean="0">
                <a:solidFill>
                  <a:srgbClr val="FFFF00"/>
                </a:solidFill>
              </a:rPr>
              <a:t>research</a:t>
            </a:r>
            <a:r>
              <a:rPr lang="pt-BR" dirty="0" smtClean="0">
                <a:solidFill>
                  <a:srgbClr val="FFFF00"/>
                </a:solidFill>
              </a:rPr>
              <a:t> </a:t>
            </a:r>
            <a:r>
              <a:rPr lang="pt-BR" dirty="0" err="1" smtClean="0">
                <a:solidFill>
                  <a:srgbClr val="FFFF00"/>
                </a:solidFill>
              </a:rPr>
              <a:t>planning</a:t>
            </a:r>
            <a:endParaRPr lang="pt-BR" dirty="0" smtClean="0">
              <a:solidFill>
                <a:srgbClr val="FFFF00"/>
              </a:solidFill>
            </a:endParaRPr>
          </a:p>
          <a:p>
            <a:r>
              <a:rPr lang="pt-BR" dirty="0" smtClean="0">
                <a:solidFill>
                  <a:srgbClr val="FFFF00"/>
                </a:solidFill>
              </a:rPr>
              <a:t>Establishment </a:t>
            </a:r>
            <a:r>
              <a:rPr lang="pt-BR" dirty="0" err="1" smtClean="0">
                <a:solidFill>
                  <a:srgbClr val="FFFF00"/>
                </a:solidFill>
              </a:rPr>
              <a:t>of</a:t>
            </a:r>
            <a:r>
              <a:rPr lang="pt-BR" dirty="0" smtClean="0">
                <a:solidFill>
                  <a:srgbClr val="FFFF00"/>
                </a:solidFill>
              </a:rPr>
              <a:t> a </a:t>
            </a:r>
            <a:r>
              <a:rPr lang="pt-BR" dirty="0" err="1" smtClean="0">
                <a:solidFill>
                  <a:srgbClr val="FFFF00"/>
                </a:solidFill>
              </a:rPr>
              <a:t>mountain</a:t>
            </a:r>
            <a:r>
              <a:rPr lang="pt-BR" dirty="0" smtClean="0">
                <a:solidFill>
                  <a:srgbClr val="FFFF00"/>
                </a:solidFill>
              </a:rPr>
              <a:t> </a:t>
            </a:r>
            <a:r>
              <a:rPr lang="pt-BR" dirty="0" err="1" smtClean="0">
                <a:solidFill>
                  <a:srgbClr val="FFFF00"/>
                </a:solidFill>
              </a:rPr>
              <a:t>database</a:t>
            </a:r>
            <a:r>
              <a:rPr lang="pt-BR" dirty="0" smtClean="0">
                <a:solidFill>
                  <a:srgbClr val="FFFF00"/>
                </a:solidFill>
              </a:rPr>
              <a:t>, </a:t>
            </a:r>
            <a:r>
              <a:rPr lang="pt-BR" dirty="0" err="1" smtClean="0">
                <a:solidFill>
                  <a:srgbClr val="FFFF00"/>
                </a:solidFill>
              </a:rPr>
              <a:t>following</a:t>
            </a:r>
            <a:r>
              <a:rPr lang="pt-BR" dirty="0" smtClean="0">
                <a:solidFill>
                  <a:srgbClr val="FFFF00"/>
                </a:solidFill>
              </a:rPr>
              <a:t> </a:t>
            </a:r>
            <a:r>
              <a:rPr lang="pt-BR" dirty="0" err="1" smtClean="0">
                <a:solidFill>
                  <a:srgbClr val="FFFF00"/>
                </a:solidFill>
              </a:rPr>
              <a:t>the</a:t>
            </a:r>
            <a:r>
              <a:rPr lang="pt-BR" dirty="0" smtClean="0">
                <a:solidFill>
                  <a:srgbClr val="FFFF00"/>
                </a:solidFill>
              </a:rPr>
              <a:t> </a:t>
            </a:r>
            <a:r>
              <a:rPr lang="pt-BR" dirty="0" err="1" smtClean="0">
                <a:solidFill>
                  <a:srgbClr val="FFFF00"/>
                </a:solidFill>
              </a:rPr>
              <a:t>consolidation</a:t>
            </a:r>
            <a:r>
              <a:rPr lang="pt-BR" dirty="0" smtClean="0">
                <a:solidFill>
                  <a:srgbClr val="FFFF00"/>
                </a:solidFill>
              </a:rPr>
              <a:t> </a:t>
            </a:r>
            <a:r>
              <a:rPr lang="pt-BR" dirty="0" err="1" smtClean="0">
                <a:solidFill>
                  <a:srgbClr val="FFFF00"/>
                </a:solidFill>
              </a:rPr>
              <a:t>of</a:t>
            </a:r>
            <a:r>
              <a:rPr lang="pt-BR" dirty="0" smtClean="0">
                <a:solidFill>
                  <a:srgbClr val="FFFF00"/>
                </a:solidFill>
              </a:rPr>
              <a:t> </a:t>
            </a:r>
            <a:r>
              <a:rPr lang="pt-BR" dirty="0" err="1" smtClean="0">
                <a:solidFill>
                  <a:srgbClr val="FFFF00"/>
                </a:solidFill>
              </a:rPr>
              <a:t>the</a:t>
            </a:r>
            <a:r>
              <a:rPr lang="pt-BR" dirty="0" smtClean="0">
                <a:solidFill>
                  <a:srgbClr val="FFFF00"/>
                </a:solidFill>
              </a:rPr>
              <a:t> </a:t>
            </a:r>
            <a:r>
              <a:rPr lang="pt-BR" dirty="0" err="1" smtClean="0">
                <a:solidFill>
                  <a:srgbClr val="FFFF00"/>
                </a:solidFill>
              </a:rPr>
              <a:t>classification</a:t>
            </a:r>
            <a:r>
              <a:rPr lang="pt-BR" dirty="0" smtClean="0">
                <a:solidFill>
                  <a:srgbClr val="FFFF00"/>
                </a:solidFill>
              </a:rPr>
              <a:t> </a:t>
            </a:r>
            <a:r>
              <a:rPr lang="pt-BR" dirty="0" err="1" smtClean="0">
                <a:solidFill>
                  <a:srgbClr val="FFFF00"/>
                </a:solidFill>
              </a:rPr>
              <a:t>system</a:t>
            </a:r>
            <a:endParaRPr lang="pt-BR" dirty="0" smtClean="0">
              <a:solidFill>
                <a:srgbClr val="FFFF00"/>
              </a:solidFill>
            </a:endParaRPr>
          </a:p>
          <a:p>
            <a:r>
              <a:rPr lang="pt-BR" dirty="0" err="1" smtClean="0">
                <a:solidFill>
                  <a:srgbClr val="FFFF00"/>
                </a:solidFill>
              </a:rPr>
              <a:t>Next</a:t>
            </a:r>
            <a:r>
              <a:rPr lang="pt-BR" dirty="0" smtClean="0">
                <a:solidFill>
                  <a:srgbClr val="FFFF00"/>
                </a:solidFill>
              </a:rPr>
              <a:t> </a:t>
            </a:r>
            <a:r>
              <a:rPr lang="pt-BR" dirty="0" err="1" smtClean="0">
                <a:solidFill>
                  <a:srgbClr val="FFFF00"/>
                </a:solidFill>
              </a:rPr>
              <a:t>group</a:t>
            </a:r>
            <a:r>
              <a:rPr lang="pt-BR" dirty="0" smtClean="0">
                <a:solidFill>
                  <a:srgbClr val="FFFF00"/>
                </a:solidFill>
              </a:rPr>
              <a:t> meeting: </a:t>
            </a:r>
            <a:r>
              <a:rPr lang="pt-BR" b="1" dirty="0" err="1" smtClean="0">
                <a:solidFill>
                  <a:srgbClr val="FFFF00"/>
                </a:solidFill>
              </a:rPr>
              <a:t>Mountains</a:t>
            </a:r>
            <a:r>
              <a:rPr lang="pt-BR" b="1" dirty="0" smtClean="0">
                <a:solidFill>
                  <a:srgbClr val="FFFF00"/>
                </a:solidFill>
              </a:rPr>
              <a:t> </a:t>
            </a:r>
            <a:r>
              <a:rPr lang="pt-BR" b="1" dirty="0" err="1" smtClean="0">
                <a:solidFill>
                  <a:srgbClr val="FFFF00"/>
                </a:solidFill>
              </a:rPr>
              <a:t>Under</a:t>
            </a:r>
            <a:r>
              <a:rPr lang="pt-BR" b="1" dirty="0" smtClean="0">
                <a:solidFill>
                  <a:srgbClr val="FFFF00"/>
                </a:solidFill>
              </a:rPr>
              <a:t> </a:t>
            </a:r>
            <a:r>
              <a:rPr lang="pt-BR" b="1" dirty="0" err="1" smtClean="0">
                <a:solidFill>
                  <a:srgbClr val="FFFF00"/>
                </a:solidFill>
              </a:rPr>
              <a:t>Watch</a:t>
            </a:r>
            <a:r>
              <a:rPr lang="pt-BR" b="1" dirty="0" smtClean="0">
                <a:solidFill>
                  <a:srgbClr val="FFFF00"/>
                </a:solidFill>
              </a:rPr>
              <a:t> - 2013</a:t>
            </a:r>
            <a:endParaRPr lang="pt-BR" b="1" dirty="0">
              <a:solidFill>
                <a:srgbClr val="FFFF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948488" y="188913"/>
            <a:ext cx="1657350" cy="1682750"/>
            <a:chOff x="6948488" y="188913"/>
            <a:chExt cx="1657350" cy="1682750"/>
          </a:xfrm>
        </p:grpSpPr>
        <p:pic>
          <p:nvPicPr>
            <p:cNvPr id="5" name="Picture 4" descr="Diversitas_final_logo.jpg                                      00027933Eva_HD                         B746CC0A: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948488" y="188913"/>
              <a:ext cx="1657350" cy="1682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3" descr="&#10;GMBA_Logo.gif                                                  0002BE58evas hd                        ABA78158: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969125" y="1081088"/>
              <a:ext cx="1635125" cy="7747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840728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t-BR" dirty="0" err="1">
                <a:latin typeface="Arial"/>
              </a:rPr>
              <a:t>http</a:t>
            </a:r>
            <a:r>
              <a:rPr lang="pt-BR" dirty="0">
                <a:latin typeface="Arial"/>
              </a:rPr>
              <a:t>://</a:t>
            </a:r>
            <a:r>
              <a:rPr lang="pt-BR" dirty="0" err="1">
                <a:latin typeface="Arial"/>
              </a:rPr>
              <a:t>gmba.unibas.ch</a:t>
            </a:r>
            <a:r>
              <a:rPr lang="pt-BR" dirty="0">
                <a:latin typeface="Arial"/>
              </a:rPr>
              <a:t>/</a:t>
            </a:r>
            <a:r>
              <a:rPr lang="pt-BR" dirty="0" err="1">
                <a:latin typeface="Arial"/>
              </a:rPr>
              <a:t>mountainLTER</a:t>
            </a:r>
            <a:r>
              <a:rPr lang="pt-BR" dirty="0">
                <a:latin typeface="Arial"/>
              </a:rPr>
              <a:t>/</a:t>
            </a:r>
            <a:r>
              <a:rPr lang="pt-BR" dirty="0" err="1">
                <a:latin typeface="Arial"/>
              </a:rPr>
              <a:t>mountainLTER.htm</a:t>
            </a:r>
            <a:r>
              <a:rPr lang="pt-BR" dirty="0">
                <a:latin typeface="Arial"/>
              </a:rPr>
              <a:t/>
            </a:r>
            <a:br>
              <a:rPr lang="pt-BR" dirty="0">
                <a:latin typeface="Arial"/>
              </a:rPr>
            </a:b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493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err="1" smtClean="0">
                <a:solidFill>
                  <a:srgbClr val="FFFF00"/>
                </a:solidFill>
              </a:rPr>
              <a:t>LTERs</a:t>
            </a:r>
            <a:r>
              <a:rPr lang="en-GB" b="1" dirty="0" smtClean="0">
                <a:solidFill>
                  <a:srgbClr val="FFFF00"/>
                </a:solidFill>
              </a:rPr>
              <a:t> in the Alpine and their influence on biodiversity research</a:t>
            </a:r>
            <a:endParaRPr lang="pt-BR" dirty="0">
              <a:solidFill>
                <a:srgbClr val="FFFF00"/>
              </a:solidFill>
            </a:endParaRPr>
          </a:p>
        </p:txBody>
      </p:sp>
      <p:pic>
        <p:nvPicPr>
          <p:cNvPr id="4" name="Content Placeholder 3" descr="Chandolin_conference_group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2132856"/>
            <a:ext cx="3657600" cy="2445136"/>
          </a:xfrm>
        </p:spPr>
      </p:pic>
      <p:sp>
        <p:nvSpPr>
          <p:cNvPr id="8" name="Content Placeholder 7"/>
          <p:cNvSpPr>
            <a:spLocks noGrp="1"/>
          </p:cNvSpPr>
          <p:nvPr>
            <p:ph sz="quarter" idx="2"/>
          </p:nvPr>
        </p:nvSpPr>
        <p:spPr>
          <a:xfrm>
            <a:off x="4139952" y="2060848"/>
            <a:ext cx="4406208" cy="4572000"/>
          </a:xfrm>
        </p:spPr>
        <p:txBody>
          <a:bodyPr/>
          <a:lstStyle/>
          <a:p>
            <a:r>
              <a:rPr lang="pt-BR" sz="2000" dirty="0" err="1" smtClean="0">
                <a:solidFill>
                  <a:srgbClr val="FFFF00"/>
                </a:solidFill>
              </a:rPr>
              <a:t>NWT</a:t>
            </a:r>
            <a:r>
              <a:rPr lang="pt-BR" sz="2000" dirty="0" smtClean="0">
                <a:solidFill>
                  <a:srgbClr val="FFFF00"/>
                </a:solidFill>
              </a:rPr>
              <a:t> </a:t>
            </a:r>
            <a:r>
              <a:rPr lang="pt-BR" sz="2000" dirty="0" err="1" smtClean="0">
                <a:solidFill>
                  <a:srgbClr val="FFFF00"/>
                </a:solidFill>
              </a:rPr>
              <a:t>LTER</a:t>
            </a:r>
            <a:r>
              <a:rPr lang="pt-BR" sz="2000" dirty="0" smtClean="0">
                <a:solidFill>
                  <a:srgbClr val="FFFF00"/>
                </a:solidFill>
              </a:rPr>
              <a:t> as a </a:t>
            </a:r>
            <a:r>
              <a:rPr lang="pt-BR" sz="2000" dirty="0" err="1" smtClean="0">
                <a:solidFill>
                  <a:srgbClr val="FFFF00"/>
                </a:solidFill>
              </a:rPr>
              <a:t>prototype</a:t>
            </a:r>
            <a:r>
              <a:rPr lang="pt-BR" sz="2000" dirty="0" smtClean="0">
                <a:solidFill>
                  <a:srgbClr val="FFFF00"/>
                </a:solidFill>
              </a:rPr>
              <a:t> for </a:t>
            </a:r>
            <a:r>
              <a:rPr lang="en-GB" sz="2000" dirty="0" smtClean="0">
                <a:solidFill>
                  <a:srgbClr val="FFFF00"/>
                </a:solidFill>
              </a:rPr>
              <a:t>understanding the controls on alpine biodiversity: the challenge of converting long term monitoring into science (Williams M.)</a:t>
            </a:r>
          </a:p>
          <a:p>
            <a:r>
              <a:rPr lang="en-GB" sz="2000" dirty="0" smtClean="0">
                <a:solidFill>
                  <a:srgbClr val="FFFF00"/>
                </a:solidFill>
              </a:rPr>
              <a:t>Converting field data into knowledge: </a:t>
            </a:r>
            <a:r>
              <a:rPr lang="pt-BR" sz="2000" dirty="0" err="1" smtClean="0">
                <a:solidFill>
                  <a:srgbClr val="FFFF00"/>
                </a:solidFill>
              </a:rPr>
              <a:t>towards</a:t>
            </a:r>
            <a:r>
              <a:rPr lang="pt-BR" sz="2000" dirty="0" smtClean="0">
                <a:solidFill>
                  <a:srgbClr val="FFFF00"/>
                </a:solidFill>
              </a:rPr>
              <a:t> </a:t>
            </a:r>
            <a:r>
              <a:rPr lang="pt-BR" sz="2000" dirty="0" err="1" smtClean="0">
                <a:solidFill>
                  <a:srgbClr val="FFFF00"/>
                </a:solidFill>
              </a:rPr>
              <a:t>adaptive</a:t>
            </a:r>
            <a:r>
              <a:rPr lang="pt-BR" sz="2000" dirty="0" smtClean="0">
                <a:solidFill>
                  <a:srgbClr val="FFFF00"/>
                </a:solidFill>
              </a:rPr>
              <a:t> </a:t>
            </a:r>
            <a:r>
              <a:rPr lang="pt-BR" sz="2000" dirty="0" err="1" smtClean="0">
                <a:solidFill>
                  <a:srgbClr val="FFFF00"/>
                </a:solidFill>
              </a:rPr>
              <a:t>management</a:t>
            </a:r>
            <a:r>
              <a:rPr lang="pt-BR" sz="2000" dirty="0" smtClean="0">
                <a:solidFill>
                  <a:srgbClr val="FFFF00"/>
                </a:solidFill>
              </a:rPr>
              <a:t> </a:t>
            </a:r>
            <a:r>
              <a:rPr lang="pt-BR" sz="2000" dirty="0" err="1" smtClean="0">
                <a:solidFill>
                  <a:srgbClr val="FFFF00"/>
                </a:solidFill>
              </a:rPr>
              <a:t>in</a:t>
            </a:r>
            <a:r>
              <a:rPr lang="pt-BR" sz="2000" dirty="0" smtClean="0">
                <a:solidFill>
                  <a:srgbClr val="FFFF00"/>
                </a:solidFill>
              </a:rPr>
              <a:t> </a:t>
            </a:r>
            <a:r>
              <a:rPr lang="pt-BR" sz="2000" dirty="0" err="1" smtClean="0">
                <a:solidFill>
                  <a:srgbClr val="FFFF00"/>
                </a:solidFill>
              </a:rPr>
              <a:t>Sierra</a:t>
            </a:r>
            <a:r>
              <a:rPr lang="pt-BR" sz="2000" dirty="0" smtClean="0">
                <a:solidFill>
                  <a:srgbClr val="FFFF00"/>
                </a:solidFill>
              </a:rPr>
              <a:t> Nevada </a:t>
            </a:r>
            <a:r>
              <a:rPr lang="pt-BR" sz="2000" dirty="0" err="1" smtClean="0">
                <a:solidFill>
                  <a:srgbClr val="FFFF00"/>
                </a:solidFill>
              </a:rPr>
              <a:t>LTER</a:t>
            </a:r>
            <a:r>
              <a:rPr lang="pt-BR" sz="2000" dirty="0" smtClean="0">
                <a:solidFill>
                  <a:srgbClr val="FFFF00"/>
                </a:solidFill>
              </a:rPr>
              <a:t> site (</a:t>
            </a:r>
            <a:r>
              <a:rPr lang="pt-BR" sz="2000" dirty="0" err="1" smtClean="0">
                <a:solidFill>
                  <a:srgbClr val="FFFF00"/>
                </a:solidFill>
              </a:rPr>
              <a:t>Bonet</a:t>
            </a:r>
            <a:r>
              <a:rPr lang="pt-BR" sz="2000" dirty="0" smtClean="0">
                <a:solidFill>
                  <a:srgbClr val="FFFF00"/>
                </a:solidFill>
              </a:rPr>
              <a:t> F.)</a:t>
            </a:r>
          </a:p>
          <a:p>
            <a:r>
              <a:rPr lang="en-GB" sz="2000" dirty="0" err="1" smtClean="0">
                <a:solidFill>
                  <a:srgbClr val="FFFF00"/>
                </a:solidFill>
              </a:rPr>
              <a:t>LTER</a:t>
            </a:r>
            <a:r>
              <a:rPr lang="en-GB" sz="2000" dirty="0" smtClean="0">
                <a:solidFill>
                  <a:srgbClr val="FFFF00"/>
                </a:solidFill>
              </a:rPr>
              <a:t> in the Austrian Central Alps: </a:t>
            </a:r>
            <a:r>
              <a:rPr lang="pt-BR" sz="2000" dirty="0" err="1" smtClean="0">
                <a:solidFill>
                  <a:srgbClr val="FFFF00"/>
                </a:solidFill>
              </a:rPr>
              <a:t>scientific</a:t>
            </a:r>
            <a:r>
              <a:rPr lang="pt-BR" sz="2000" dirty="0" smtClean="0">
                <a:solidFill>
                  <a:srgbClr val="FFFF00"/>
                </a:solidFill>
              </a:rPr>
              <a:t> </a:t>
            </a:r>
            <a:r>
              <a:rPr lang="pt-BR" sz="2000" dirty="0" err="1" smtClean="0">
                <a:solidFill>
                  <a:srgbClr val="FFFF00"/>
                </a:solidFill>
              </a:rPr>
              <a:t>relevance</a:t>
            </a:r>
            <a:r>
              <a:rPr lang="pt-BR" sz="2000" dirty="0" smtClean="0">
                <a:solidFill>
                  <a:srgbClr val="FFFF00"/>
                </a:solidFill>
              </a:rPr>
              <a:t> </a:t>
            </a:r>
            <a:r>
              <a:rPr lang="pt-BR" sz="2000" dirty="0" err="1" smtClean="0">
                <a:solidFill>
                  <a:srgbClr val="FFFF00"/>
                </a:solidFill>
              </a:rPr>
              <a:t>and</a:t>
            </a:r>
            <a:r>
              <a:rPr lang="pt-BR" sz="2000" dirty="0" smtClean="0">
                <a:solidFill>
                  <a:srgbClr val="FFFF00"/>
                </a:solidFill>
              </a:rPr>
              <a:t> </a:t>
            </a:r>
            <a:r>
              <a:rPr lang="pt-BR" sz="2000" dirty="0" err="1" smtClean="0">
                <a:solidFill>
                  <a:srgbClr val="FFFF00"/>
                </a:solidFill>
              </a:rPr>
              <a:t>outlook</a:t>
            </a:r>
            <a:r>
              <a:rPr lang="pt-BR" sz="2000" dirty="0" smtClean="0">
                <a:solidFill>
                  <a:srgbClr val="FFFF00"/>
                </a:solidFill>
              </a:rPr>
              <a:t> (</a:t>
            </a:r>
            <a:r>
              <a:rPr lang="pt-BR" sz="2000" dirty="0" err="1" smtClean="0">
                <a:solidFill>
                  <a:srgbClr val="FFFF00"/>
                </a:solidFill>
              </a:rPr>
              <a:t>Erschbamer</a:t>
            </a:r>
            <a:r>
              <a:rPr lang="pt-BR" sz="2000" dirty="0" smtClean="0">
                <a:solidFill>
                  <a:srgbClr val="FFFF00"/>
                </a:solidFill>
              </a:rPr>
              <a:t> </a:t>
            </a:r>
            <a:r>
              <a:rPr lang="pt-BR" sz="2000" dirty="0" err="1" smtClean="0">
                <a:solidFill>
                  <a:srgbClr val="FFFF00"/>
                </a:solidFill>
              </a:rPr>
              <a:t>B</a:t>
            </a:r>
            <a:r>
              <a:rPr lang="pt-BR" sz="2000" dirty="0" smtClean="0">
                <a:solidFill>
                  <a:srgbClr val="FFFF00"/>
                </a:solidFill>
              </a:rPr>
              <a:t>.)</a:t>
            </a:r>
          </a:p>
          <a:p>
            <a:endParaRPr lang="en-GB" dirty="0" smtClean="0"/>
          </a:p>
          <a:p>
            <a:endParaRPr lang="pt-BR" dirty="0"/>
          </a:p>
        </p:txBody>
      </p:sp>
      <p:sp>
        <p:nvSpPr>
          <p:cNvPr id="5" name="TextBox 4"/>
          <p:cNvSpPr txBox="1"/>
          <p:nvPr/>
        </p:nvSpPr>
        <p:spPr>
          <a:xfrm>
            <a:off x="3131840" y="6309320"/>
            <a:ext cx="5588824" cy="369326"/>
          </a:xfrm>
          <a:prstGeom prst="rect">
            <a:avLst/>
          </a:prstGeom>
          <a:noFill/>
        </p:spPr>
        <p:txBody>
          <a:bodyPr wrap="none" lIns="91433" tIns="45717" rIns="91433" bIns="45717" rtlCol="0">
            <a:spAutoFit/>
          </a:bodyPr>
          <a:lstStyle/>
          <a:p>
            <a:pPr defTabSz="914334"/>
            <a:r>
              <a:rPr lang="pt-BR" dirty="0" smtClean="0">
                <a:solidFill>
                  <a:srgbClr val="FFC000"/>
                </a:solidFill>
                <a:latin typeface="Calibri"/>
              </a:rPr>
              <a:t>http://gmba.unibas.ch/mountainLTER/mountainLTER.htm</a:t>
            </a:r>
            <a:endParaRPr lang="pt-BR" dirty="0">
              <a:solidFill>
                <a:srgbClr val="FFC000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91680" y="4797152"/>
            <a:ext cx="1708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34"/>
            <a:r>
              <a:rPr lang="pt-BR" dirty="0" err="1" smtClean="0">
                <a:solidFill>
                  <a:srgbClr val="FFFF00"/>
                </a:solidFill>
                <a:latin typeface="Calibri"/>
              </a:rPr>
              <a:t>Chandolin</a:t>
            </a:r>
            <a:r>
              <a:rPr lang="pt-BR" dirty="0" smtClean="0">
                <a:solidFill>
                  <a:srgbClr val="FFFF00"/>
                </a:solidFill>
                <a:latin typeface="Calibri"/>
              </a:rPr>
              <a:t>, 2010</a:t>
            </a:r>
            <a:endParaRPr lang="pt-BR" dirty="0">
              <a:solidFill>
                <a:srgbClr val="FFFF00"/>
              </a:solidFill>
              <a:latin typeface="Calibri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948488" y="188913"/>
            <a:ext cx="1657350" cy="1682750"/>
            <a:chOff x="6948488" y="188913"/>
            <a:chExt cx="1657350" cy="1682750"/>
          </a:xfrm>
        </p:grpSpPr>
        <p:pic>
          <p:nvPicPr>
            <p:cNvPr id="11" name="Picture 4" descr="Diversitas_final_logo.jpg                                      00027933Eva_HD                         B746CC0A: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948488" y="188913"/>
              <a:ext cx="1657350" cy="1682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3" descr="&#10;GMBA_Logo.gif                                                  0002BE58evas hd                        ABA78158: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969125" y="1081088"/>
              <a:ext cx="1635125" cy="7747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731726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136888"/>
            <a:ext cx="9111420" cy="652578"/>
          </a:xfrm>
        </p:spPr>
        <p:txBody>
          <a:bodyPr/>
          <a:lstStyle/>
          <a:p>
            <a:pPr eaLnBrk="1" hangingPunct="1"/>
            <a:r>
              <a:rPr lang="de-CH" sz="2500" b="1" dirty="0" smtClean="0">
                <a:solidFill>
                  <a:schemeClr val="bg1"/>
                </a:solidFill>
                <a:ea typeface="ＭＳ Ｐゴシック" pitchFamily="34" charset="-128"/>
              </a:rPr>
              <a:t>Global Network of alpine LTER sites</a:t>
            </a:r>
            <a:endParaRPr lang="en-US" sz="2500" b="1" dirty="0" smtClean="0">
              <a:solidFill>
                <a:schemeClr val="bg1"/>
              </a:solidFill>
              <a:ea typeface="ＭＳ Ｐゴシック" pitchFamily="34" charset="-128"/>
            </a:endParaRPr>
          </a:p>
        </p:txBody>
      </p:sp>
      <p:sp>
        <p:nvSpPr>
          <p:cNvPr id="2053" name="Rectangle 44"/>
          <p:cNvSpPr>
            <a:spLocks noChangeArrowheads="1"/>
          </p:cNvSpPr>
          <p:nvPr/>
        </p:nvSpPr>
        <p:spPr bwMode="auto">
          <a:xfrm>
            <a:off x="5875183" y="3601585"/>
            <a:ext cx="3084878" cy="27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8315" tIns="14157" rIns="28315" bIns="14157">
            <a:spAutoFit/>
          </a:bodyPr>
          <a:lstStyle/>
          <a:p>
            <a:pPr defTabSz="914334" fontAlgn="base">
              <a:spcBef>
                <a:spcPct val="0"/>
              </a:spcBef>
              <a:spcAft>
                <a:spcPct val="0"/>
              </a:spcAft>
            </a:pPr>
            <a:r>
              <a:rPr lang="fr-FR" b="1" dirty="0">
                <a:solidFill>
                  <a:srgbClr val="FFFFFF"/>
                </a:solidFill>
                <a:latin typeface="Arial"/>
                <a:ea typeface="ＭＳ Ｐゴシック" pitchFamily="34" charset="-128"/>
              </a:rPr>
              <a:t>GMBA </a:t>
            </a:r>
            <a:r>
              <a:rPr lang="fr-FR" b="1" dirty="0" err="1">
                <a:solidFill>
                  <a:srgbClr val="FFFFFF"/>
                </a:solidFill>
                <a:latin typeface="Arial"/>
                <a:ea typeface="ＭＳ Ｐゴシック" pitchFamily="34" charset="-128"/>
              </a:rPr>
              <a:t>aims</a:t>
            </a:r>
            <a:r>
              <a:rPr lang="fr-FR" b="1" dirty="0">
                <a:solidFill>
                  <a:srgbClr val="FFFFFF"/>
                </a:solidFill>
                <a:latin typeface="Arial"/>
                <a:ea typeface="ＭＳ Ｐゴシック" pitchFamily="34" charset="-128"/>
              </a:rPr>
              <a:t> to:</a:t>
            </a:r>
          </a:p>
          <a:p>
            <a:pPr defTabSz="914334" fontAlgn="base">
              <a:spcBef>
                <a:spcPct val="0"/>
              </a:spcBef>
              <a:spcAft>
                <a:spcPct val="0"/>
              </a:spcAft>
            </a:pPr>
            <a:r>
              <a:rPr lang="en-GB" dirty="0" smtClean="0">
                <a:solidFill>
                  <a:srgbClr val="FFFF99"/>
                </a:solidFill>
                <a:latin typeface="Arial"/>
                <a:ea typeface="ＭＳ Ｐゴシック" pitchFamily="34" charset="-128"/>
              </a:rPr>
              <a:t> </a:t>
            </a:r>
          </a:p>
          <a:p>
            <a:pPr defTabSz="914334" fontAlgn="base">
              <a:spcBef>
                <a:spcPct val="0"/>
              </a:spcBef>
              <a:spcAft>
                <a:spcPct val="0"/>
              </a:spcAft>
            </a:pPr>
            <a:endParaRPr lang="en-GB" sz="1200" dirty="0">
              <a:solidFill>
                <a:srgbClr val="FFFF99"/>
              </a:solidFill>
              <a:latin typeface="Arial"/>
              <a:ea typeface="ＭＳ Ｐゴシック" pitchFamily="34" charset="-128"/>
            </a:endParaRPr>
          </a:p>
          <a:p>
            <a:pPr defTabSz="914334" fontAlgn="base">
              <a:spcBef>
                <a:spcPct val="0"/>
              </a:spcBef>
              <a:spcAft>
                <a:spcPct val="50000"/>
              </a:spcAft>
            </a:pPr>
            <a:r>
              <a:rPr lang="en-GB" sz="1200" dirty="0">
                <a:solidFill>
                  <a:srgbClr val="FFFF99"/>
                </a:solidFill>
                <a:latin typeface="Arial"/>
                <a:ea typeface="ＭＳ Ｐゴシック" pitchFamily="34" charset="-128"/>
              </a:rPr>
              <a:t>● </a:t>
            </a:r>
            <a:r>
              <a:rPr lang="en-US" sz="1200" dirty="0">
                <a:solidFill>
                  <a:srgbClr val="FFFF99"/>
                </a:solidFill>
                <a:latin typeface="Arial"/>
                <a:ea typeface="ＭＳ Ｐゴシック" pitchFamily="34" charset="-128"/>
              </a:rPr>
              <a:t>explore and explain the great biological richness of the mountains of the world</a:t>
            </a:r>
          </a:p>
          <a:p>
            <a:pPr defTabSz="914334" fontAlgn="base">
              <a:spcBef>
                <a:spcPct val="0"/>
              </a:spcBef>
              <a:spcAft>
                <a:spcPct val="50000"/>
              </a:spcAft>
            </a:pPr>
            <a:r>
              <a:rPr lang="en-GB" sz="1200" dirty="0">
                <a:solidFill>
                  <a:srgbClr val="FFFF99"/>
                </a:solidFill>
                <a:latin typeface="Arial"/>
                <a:ea typeface="ＭＳ Ｐゴシック" pitchFamily="34" charset="-128"/>
              </a:rPr>
              <a:t>● </a:t>
            </a:r>
            <a:r>
              <a:rPr lang="en-US" sz="1200" dirty="0">
                <a:solidFill>
                  <a:srgbClr val="FFFF99"/>
                </a:solidFill>
                <a:latin typeface="Arial"/>
                <a:ea typeface="ＭＳ Ｐゴシック" pitchFamily="34" charset="-128"/>
              </a:rPr>
              <a:t>increase the amount and quality of high quality geo-referenced data on mountain biodiversity</a:t>
            </a:r>
          </a:p>
          <a:p>
            <a:pPr defTabSz="914334" fontAlgn="base">
              <a:spcBef>
                <a:spcPct val="0"/>
              </a:spcBef>
              <a:spcAft>
                <a:spcPct val="50000"/>
              </a:spcAft>
            </a:pPr>
            <a:r>
              <a:rPr lang="en-GB" sz="1200" dirty="0">
                <a:solidFill>
                  <a:srgbClr val="FFFF99"/>
                </a:solidFill>
                <a:latin typeface="Arial"/>
                <a:ea typeface="ＭＳ Ｐゴシック" pitchFamily="34" charset="-128"/>
              </a:rPr>
              <a:t>● </a:t>
            </a:r>
            <a:r>
              <a:rPr lang="en-US" sz="1200" dirty="0">
                <a:solidFill>
                  <a:srgbClr val="FFFF99"/>
                </a:solidFill>
                <a:latin typeface="Arial"/>
                <a:ea typeface="ＭＳ Ｐゴシック" pitchFamily="34" charset="-128"/>
              </a:rPr>
              <a:t>provide input to policy makers and stakeholders for the conservation and sustainable use of mountain biodiversity</a:t>
            </a:r>
          </a:p>
          <a:p>
            <a:pPr defTabSz="914334" fontAlgn="base">
              <a:spcBef>
                <a:spcPct val="0"/>
              </a:spcBef>
              <a:spcAft>
                <a:spcPct val="0"/>
              </a:spcAft>
            </a:pPr>
            <a:endParaRPr lang="en-US" sz="1500" dirty="0">
              <a:solidFill>
                <a:srgbClr val="FFFF99"/>
              </a:solidFill>
              <a:latin typeface="Arial"/>
              <a:ea typeface="ＭＳ Ｐゴシック" pitchFamily="34" charset="-128"/>
            </a:endParaRPr>
          </a:p>
        </p:txBody>
      </p:sp>
      <p:sp>
        <p:nvSpPr>
          <p:cNvPr id="2054" name="Rectangle 44"/>
          <p:cNvSpPr>
            <a:spLocks noChangeArrowheads="1"/>
          </p:cNvSpPr>
          <p:nvPr/>
        </p:nvSpPr>
        <p:spPr bwMode="auto">
          <a:xfrm>
            <a:off x="312900" y="3601585"/>
            <a:ext cx="6167720" cy="467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8315" tIns="14157" rIns="28315" bIns="14157">
            <a:spAutoFit/>
          </a:bodyPr>
          <a:lstStyle/>
          <a:p>
            <a:pPr defTabSz="914334"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>
                <a:solidFill>
                  <a:srgbClr val="FFFFFF"/>
                </a:solidFill>
                <a:latin typeface="Arial"/>
                <a:ea typeface="ＭＳ Ｐゴシック" pitchFamily="34" charset="-128"/>
              </a:rPr>
              <a:t>Nucleus of core sites </a:t>
            </a:r>
            <a:r>
              <a:rPr lang="en-GB" b="1" dirty="0" smtClean="0">
                <a:solidFill>
                  <a:srgbClr val="FFFFFF"/>
                </a:solidFill>
                <a:latin typeface="Arial"/>
                <a:ea typeface="ＭＳ Ｐゴシック" pitchFamily="34" charset="-128"/>
              </a:rPr>
              <a:t>to </a:t>
            </a:r>
            <a:r>
              <a:rPr lang="en-GB" b="1" dirty="0">
                <a:solidFill>
                  <a:srgbClr val="FFFFFF"/>
                </a:solidFill>
                <a:latin typeface="Arial"/>
                <a:ea typeface="ＭＳ Ｐゴシック" pitchFamily="34" charset="-128"/>
              </a:rPr>
              <a:t>use common </a:t>
            </a:r>
            <a:endParaRPr lang="en-GB" b="1" dirty="0" smtClean="0">
              <a:solidFill>
                <a:srgbClr val="FFFFFF"/>
              </a:solidFill>
              <a:latin typeface="Arial"/>
              <a:ea typeface="ＭＳ Ｐゴシック" pitchFamily="34" charset="-128"/>
            </a:endParaRPr>
          </a:p>
          <a:p>
            <a:pPr defTabSz="914334"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 smtClean="0">
                <a:solidFill>
                  <a:srgbClr val="FFFFFF"/>
                </a:solidFill>
                <a:latin typeface="Arial"/>
                <a:ea typeface="ＭＳ Ｐゴシック" pitchFamily="34" charset="-128"/>
              </a:rPr>
              <a:t>protocols </a:t>
            </a:r>
            <a:r>
              <a:rPr lang="en-GB" b="1" dirty="0">
                <a:solidFill>
                  <a:srgbClr val="FFFFFF"/>
                </a:solidFill>
                <a:latin typeface="Arial"/>
                <a:ea typeface="ＭＳ Ｐゴシック" pitchFamily="34" charset="-128"/>
              </a:rPr>
              <a:t>to ensure </a:t>
            </a:r>
            <a:r>
              <a:rPr lang="en-GB" b="1" dirty="0" smtClean="0">
                <a:solidFill>
                  <a:srgbClr val="FFFFFF"/>
                </a:solidFill>
                <a:latin typeface="Arial"/>
                <a:ea typeface="ＭＳ Ｐゴシック" pitchFamily="34" charset="-128"/>
              </a:rPr>
              <a:t>comparability </a:t>
            </a:r>
            <a:r>
              <a:rPr lang="en-GB" b="1" dirty="0">
                <a:solidFill>
                  <a:srgbClr val="FFFFFF"/>
                </a:solidFill>
                <a:latin typeface="Arial"/>
                <a:ea typeface="ＭＳ Ｐゴシック" pitchFamily="34" charset="-128"/>
              </a:rPr>
              <a:t>of data </a:t>
            </a:r>
          </a:p>
          <a:p>
            <a:pPr defTabSz="914334" fontAlgn="base">
              <a:spcBef>
                <a:spcPct val="0"/>
              </a:spcBef>
              <a:spcAft>
                <a:spcPct val="0"/>
              </a:spcAft>
            </a:pPr>
            <a:r>
              <a:rPr lang="en-GB" sz="1400" dirty="0" err="1" smtClean="0">
                <a:solidFill>
                  <a:srgbClr val="FFC000"/>
                </a:solidFill>
                <a:latin typeface="Arial"/>
                <a:ea typeface="ＭＳ Ｐゴシック" pitchFamily="34" charset="-128"/>
              </a:rPr>
              <a:t>GMBA</a:t>
            </a:r>
            <a:r>
              <a:rPr lang="en-GB" sz="1400" dirty="0" smtClean="0">
                <a:solidFill>
                  <a:srgbClr val="FFC000"/>
                </a:solidFill>
                <a:latin typeface="Arial"/>
                <a:ea typeface="ＭＳ Ｐゴシック" pitchFamily="34" charset="-128"/>
              </a:rPr>
              <a:t> provides the framework and coordination</a:t>
            </a:r>
            <a:endParaRPr lang="en-GB" sz="1400" b="1" dirty="0">
              <a:solidFill>
                <a:srgbClr val="FFC000"/>
              </a:solidFill>
              <a:latin typeface="Arial"/>
              <a:ea typeface="ＭＳ Ｐゴシック" pitchFamily="34" charset="-128"/>
            </a:endParaRPr>
          </a:p>
          <a:p>
            <a:pPr defTabSz="914334" fontAlgn="base">
              <a:spcBef>
                <a:spcPct val="0"/>
              </a:spcBef>
              <a:spcAft>
                <a:spcPct val="0"/>
              </a:spcAft>
            </a:pPr>
            <a:endParaRPr lang="en-GB" sz="1400" dirty="0" smtClean="0">
              <a:solidFill>
                <a:srgbClr val="FFFF99"/>
              </a:solidFill>
              <a:latin typeface="Arial"/>
              <a:ea typeface="ＭＳ Ｐゴシック" pitchFamily="34" charset="-128"/>
            </a:endParaRPr>
          </a:p>
          <a:p>
            <a:pPr defTabSz="914334" fontAlgn="base">
              <a:spcBef>
                <a:spcPct val="0"/>
              </a:spcBef>
              <a:spcAft>
                <a:spcPct val="0"/>
              </a:spcAft>
            </a:pPr>
            <a:r>
              <a:rPr lang="en-GB" sz="1400" dirty="0" err="1" smtClean="0">
                <a:solidFill>
                  <a:srgbClr val="FFFF99"/>
                </a:solidFill>
                <a:latin typeface="Arial"/>
                <a:ea typeface="ＭＳ Ｐゴシック" pitchFamily="34" charset="-128"/>
              </a:rPr>
              <a:t>Niwot</a:t>
            </a:r>
            <a:r>
              <a:rPr lang="en-GB" sz="1400" dirty="0" smtClean="0">
                <a:solidFill>
                  <a:srgbClr val="FFFF99"/>
                </a:solidFill>
                <a:latin typeface="Arial"/>
                <a:ea typeface="ＭＳ Ｐゴシック" pitchFamily="34" charset="-128"/>
              </a:rPr>
              <a:t> </a:t>
            </a:r>
            <a:r>
              <a:rPr lang="en-GB" sz="1400" dirty="0">
                <a:solidFill>
                  <a:srgbClr val="FFFF99"/>
                </a:solidFill>
                <a:latin typeface="Arial"/>
                <a:ea typeface="ＭＳ Ｐゴシック" pitchFamily="34" charset="-128"/>
              </a:rPr>
              <a:t>Ridge, Rocky Mountains USA</a:t>
            </a:r>
          </a:p>
          <a:p>
            <a:pPr defTabSz="914334" fontAlgn="base">
              <a:spcBef>
                <a:spcPct val="0"/>
              </a:spcBef>
              <a:spcAft>
                <a:spcPct val="0"/>
              </a:spcAft>
            </a:pPr>
            <a:r>
              <a:rPr lang="en-GB" sz="1400" dirty="0">
                <a:solidFill>
                  <a:srgbClr val="FFFF99"/>
                </a:solidFill>
                <a:latin typeface="Arial"/>
                <a:ea typeface="ＭＳ Ｐゴシック" pitchFamily="34" charset="-128"/>
              </a:rPr>
              <a:t>Sierra Nevada, Spain</a:t>
            </a:r>
          </a:p>
          <a:p>
            <a:pPr defTabSz="914334" fontAlgn="base">
              <a:spcBef>
                <a:spcPct val="0"/>
              </a:spcBef>
              <a:spcAft>
                <a:spcPct val="0"/>
              </a:spcAft>
            </a:pPr>
            <a:r>
              <a:rPr lang="en-GB" sz="1400" dirty="0" err="1">
                <a:solidFill>
                  <a:srgbClr val="FFFF99"/>
                </a:solidFill>
                <a:latin typeface="Arial"/>
                <a:ea typeface="ＭＳ Ｐゴシック" pitchFamily="34" charset="-128"/>
              </a:rPr>
              <a:t>Aosta</a:t>
            </a:r>
            <a:r>
              <a:rPr lang="en-GB" sz="1400" dirty="0">
                <a:solidFill>
                  <a:srgbClr val="FFFF99"/>
                </a:solidFill>
                <a:latin typeface="Arial"/>
                <a:ea typeface="ＭＳ Ｐゴシック" pitchFamily="34" charset="-128"/>
              </a:rPr>
              <a:t> valley, Italy</a:t>
            </a:r>
          </a:p>
          <a:p>
            <a:pPr defTabSz="914334" fontAlgn="base">
              <a:spcBef>
                <a:spcPct val="0"/>
              </a:spcBef>
              <a:spcAft>
                <a:spcPct val="0"/>
              </a:spcAft>
            </a:pPr>
            <a:r>
              <a:rPr lang="en-GB" sz="1400" dirty="0" err="1">
                <a:solidFill>
                  <a:srgbClr val="FFFF99"/>
                </a:solidFill>
                <a:latin typeface="Arial"/>
                <a:ea typeface="ＭＳ Ｐゴシック" pitchFamily="34" charset="-128"/>
              </a:rPr>
              <a:t>Lautaret</a:t>
            </a:r>
            <a:r>
              <a:rPr lang="en-GB" sz="1400" dirty="0">
                <a:solidFill>
                  <a:srgbClr val="FFFF99"/>
                </a:solidFill>
                <a:latin typeface="Arial"/>
                <a:ea typeface="ＭＳ Ｐゴシック" pitchFamily="34" charset="-128"/>
              </a:rPr>
              <a:t>, Grenoble, France</a:t>
            </a:r>
          </a:p>
          <a:p>
            <a:pPr defTabSz="914334" fontAlgn="base">
              <a:spcBef>
                <a:spcPct val="0"/>
              </a:spcBef>
              <a:spcAft>
                <a:spcPct val="0"/>
              </a:spcAft>
            </a:pPr>
            <a:r>
              <a:rPr lang="en-GB" sz="1400" dirty="0">
                <a:solidFill>
                  <a:srgbClr val="FFFF99"/>
                </a:solidFill>
                <a:latin typeface="Arial"/>
                <a:ea typeface="ＭＳ Ｐゴシック" pitchFamily="34" charset="-128"/>
              </a:rPr>
              <a:t>Tyrol, Austria</a:t>
            </a:r>
          </a:p>
          <a:p>
            <a:pPr defTabSz="914334" fontAlgn="base">
              <a:spcBef>
                <a:spcPct val="0"/>
              </a:spcBef>
              <a:spcAft>
                <a:spcPct val="0"/>
              </a:spcAft>
            </a:pPr>
            <a:r>
              <a:rPr lang="en-GB" sz="1400" dirty="0" err="1">
                <a:solidFill>
                  <a:srgbClr val="FFFF99"/>
                </a:solidFill>
                <a:latin typeface="Arial"/>
                <a:ea typeface="ＭＳ Ｐゴシック" pitchFamily="34" charset="-128"/>
              </a:rPr>
              <a:t>Furka</a:t>
            </a:r>
            <a:r>
              <a:rPr lang="en-GB" sz="1400" dirty="0">
                <a:solidFill>
                  <a:srgbClr val="FFFF99"/>
                </a:solidFill>
                <a:latin typeface="Arial"/>
                <a:ea typeface="ＭＳ Ｐゴシック" pitchFamily="34" charset="-128"/>
              </a:rPr>
              <a:t> region, Switzerland </a:t>
            </a:r>
          </a:p>
          <a:p>
            <a:pPr defTabSz="914334" fontAlgn="base">
              <a:spcBef>
                <a:spcPct val="0"/>
              </a:spcBef>
              <a:spcAft>
                <a:spcPct val="0"/>
              </a:spcAft>
            </a:pPr>
            <a:endParaRPr lang="en-GB" sz="1400" dirty="0">
              <a:solidFill>
                <a:srgbClr val="FFFF99"/>
              </a:solidFill>
              <a:latin typeface="Arial"/>
              <a:ea typeface="ＭＳ Ｐゴシック" pitchFamily="34" charset="-128"/>
            </a:endParaRPr>
          </a:p>
          <a:p>
            <a:pPr defTabSz="914334" fontAlgn="base">
              <a:spcBef>
                <a:spcPct val="0"/>
              </a:spcBef>
              <a:spcAft>
                <a:spcPct val="0"/>
              </a:spcAft>
            </a:pPr>
            <a:r>
              <a:rPr lang="en-GB" sz="1400" dirty="0">
                <a:solidFill>
                  <a:srgbClr val="FFFF99"/>
                </a:solidFill>
                <a:latin typeface="Arial"/>
                <a:ea typeface="ＭＳ Ｐゴシック" pitchFamily="34" charset="-128"/>
              </a:rPr>
              <a:t/>
            </a:r>
            <a:br>
              <a:rPr lang="en-GB" sz="1400" dirty="0">
                <a:solidFill>
                  <a:srgbClr val="FFFF99"/>
                </a:solidFill>
                <a:latin typeface="Arial"/>
                <a:ea typeface="ＭＳ Ｐゴシック" pitchFamily="34" charset="-128"/>
              </a:rPr>
            </a:br>
            <a:r>
              <a:rPr lang="en-GB" sz="1400" b="1" dirty="0">
                <a:solidFill>
                  <a:srgbClr val="33CC33"/>
                </a:solidFill>
                <a:latin typeface="Arial"/>
                <a:ea typeface="ＭＳ Ｐゴシック" pitchFamily="34" charset="-128"/>
              </a:rPr>
              <a:t>www.gmba.unibas.ch</a:t>
            </a:r>
          </a:p>
          <a:p>
            <a:pPr defTabSz="914334" fontAlgn="base">
              <a:spcBef>
                <a:spcPct val="0"/>
              </a:spcBef>
              <a:spcAft>
                <a:spcPct val="0"/>
              </a:spcAft>
            </a:pPr>
            <a:endParaRPr lang="en-GB" sz="1400" dirty="0">
              <a:solidFill>
                <a:srgbClr val="FFFF99"/>
              </a:solidFill>
              <a:latin typeface="Arial"/>
              <a:ea typeface="ＭＳ Ｐゴシック" pitchFamily="34" charset="-128"/>
            </a:endParaRPr>
          </a:p>
          <a:p>
            <a:pPr defTabSz="914334" fontAlgn="base">
              <a:spcBef>
                <a:spcPct val="0"/>
              </a:spcBef>
              <a:spcAft>
                <a:spcPct val="0"/>
              </a:spcAft>
            </a:pPr>
            <a:endParaRPr lang="en-GB" sz="1400" dirty="0">
              <a:solidFill>
                <a:srgbClr val="FFFF99"/>
              </a:solidFill>
              <a:latin typeface="Arial"/>
              <a:ea typeface="ＭＳ Ｐゴシック" pitchFamily="34" charset="-128"/>
            </a:endParaRPr>
          </a:p>
          <a:p>
            <a:pPr defTabSz="914334" fontAlgn="base">
              <a:spcBef>
                <a:spcPct val="0"/>
              </a:spcBef>
              <a:spcAft>
                <a:spcPct val="0"/>
              </a:spcAft>
            </a:pPr>
            <a:endParaRPr lang="en-GB" sz="1400" dirty="0">
              <a:solidFill>
                <a:srgbClr val="FFFF99"/>
              </a:solidFill>
              <a:latin typeface="Arial"/>
              <a:ea typeface="ＭＳ Ｐゴシック" pitchFamily="34" charset="-128"/>
            </a:endParaRPr>
          </a:p>
          <a:p>
            <a:pPr defTabSz="914334" fontAlgn="base">
              <a:spcBef>
                <a:spcPct val="0"/>
              </a:spcBef>
              <a:spcAft>
                <a:spcPct val="0"/>
              </a:spcAft>
            </a:pPr>
            <a:endParaRPr lang="en-GB" sz="1400" b="1" dirty="0">
              <a:solidFill>
                <a:srgbClr val="33CC33"/>
              </a:solidFill>
              <a:latin typeface="Arial"/>
              <a:ea typeface="ＭＳ Ｐゴシック" pitchFamily="34" charset="-128"/>
            </a:endParaRPr>
          </a:p>
          <a:p>
            <a:pPr defTabSz="914334" fontAlgn="base">
              <a:spcBef>
                <a:spcPct val="0"/>
              </a:spcBef>
              <a:spcAft>
                <a:spcPct val="0"/>
              </a:spcAft>
            </a:pPr>
            <a:endParaRPr lang="en-GB" sz="1400" b="1" dirty="0">
              <a:solidFill>
                <a:srgbClr val="33CC33"/>
              </a:solidFill>
              <a:latin typeface="Arial"/>
              <a:ea typeface="ＭＳ Ｐゴシック" pitchFamily="34" charset="-128"/>
            </a:endParaRPr>
          </a:p>
          <a:p>
            <a:pPr defTabSz="914334" fontAlgn="base">
              <a:spcBef>
                <a:spcPct val="0"/>
              </a:spcBef>
              <a:spcAft>
                <a:spcPct val="0"/>
              </a:spcAft>
            </a:pPr>
            <a:endParaRPr lang="en-GB" sz="1400" dirty="0">
              <a:solidFill>
                <a:srgbClr val="FFFF99"/>
              </a:solidFill>
              <a:latin typeface="Arial"/>
              <a:ea typeface="ＭＳ Ｐゴシック" pitchFamily="34" charset="-128"/>
            </a:endParaRPr>
          </a:p>
          <a:p>
            <a:pPr defTabSz="914334" fontAlgn="base">
              <a:spcBef>
                <a:spcPct val="0"/>
              </a:spcBef>
              <a:spcAft>
                <a:spcPct val="0"/>
              </a:spcAft>
            </a:pPr>
            <a:endParaRPr lang="en-GB" sz="1400" dirty="0">
              <a:solidFill>
                <a:srgbClr val="FFFF99"/>
              </a:solidFill>
              <a:latin typeface="Arial"/>
              <a:ea typeface="ＭＳ Ｐゴシック" pitchFamily="34" charset="-128"/>
            </a:endParaRPr>
          </a:p>
          <a:p>
            <a:pPr defTabSz="914334" fontAlgn="base">
              <a:spcBef>
                <a:spcPct val="0"/>
              </a:spcBef>
              <a:spcAft>
                <a:spcPct val="0"/>
              </a:spcAft>
            </a:pPr>
            <a:endParaRPr lang="fr-FR" sz="1400" dirty="0">
              <a:solidFill>
                <a:srgbClr val="FFFFFF"/>
              </a:solidFill>
              <a:latin typeface="Arial"/>
              <a:ea typeface="ＭＳ Ｐゴシック" pitchFamily="34" charset="-128"/>
            </a:endParaRPr>
          </a:p>
        </p:txBody>
      </p:sp>
      <p:cxnSp>
        <p:nvCxnSpPr>
          <p:cNvPr id="2055" name="Straight Connector 47"/>
          <p:cNvCxnSpPr>
            <a:cxnSpLocks noChangeShapeType="1"/>
          </p:cNvCxnSpPr>
          <p:nvPr/>
        </p:nvCxnSpPr>
        <p:spPr bwMode="auto">
          <a:xfrm>
            <a:off x="179512" y="6237312"/>
            <a:ext cx="8699424" cy="2157"/>
          </a:xfrm>
          <a:prstGeom prst="line">
            <a:avLst/>
          </a:prstGeom>
          <a:noFill/>
          <a:ln w="44450">
            <a:solidFill>
              <a:schemeClr val="bg1"/>
            </a:solidFill>
            <a:round/>
            <a:headEnd/>
            <a:tailEnd/>
          </a:ln>
        </p:spPr>
      </p:cxnSp>
      <p:sp>
        <p:nvSpPr>
          <p:cNvPr id="2056" name="Rectangle 22"/>
          <p:cNvSpPr>
            <a:spLocks noChangeArrowheads="1"/>
          </p:cNvSpPr>
          <p:nvPr/>
        </p:nvSpPr>
        <p:spPr bwMode="auto">
          <a:xfrm>
            <a:off x="0" y="0"/>
            <a:ext cx="9144000" cy="97832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lIns="28315" tIns="14157" rIns="28315" bIns="14157"/>
          <a:lstStyle/>
          <a:p>
            <a:pPr defTabSz="1146853" fontAlgn="base">
              <a:spcBef>
                <a:spcPct val="0"/>
              </a:spcBef>
              <a:spcAft>
                <a:spcPct val="0"/>
              </a:spcAft>
            </a:pPr>
            <a:endParaRPr lang="en-GB" sz="2300" dirty="0">
              <a:solidFill>
                <a:srgbClr val="000000"/>
              </a:solidFill>
              <a:latin typeface="Arial"/>
              <a:ea typeface="ＭＳ Ｐゴシック" pitchFamily="34" charset="-128"/>
            </a:endParaRPr>
          </a:p>
        </p:txBody>
      </p:sp>
      <p:pic>
        <p:nvPicPr>
          <p:cNvPr id="2057" name="Image 28" descr="DIVERSITAS_fin.jpg"/>
          <p:cNvPicPr>
            <a:picLocks noChangeAspect="1"/>
          </p:cNvPicPr>
          <p:nvPr/>
        </p:nvPicPr>
        <p:blipFill>
          <a:blip r:embed="rId3" cstate="print"/>
          <a:srcRect r="23682" b="15201"/>
          <a:stretch>
            <a:fillRect/>
          </a:stretch>
        </p:blipFill>
        <p:spPr bwMode="auto">
          <a:xfrm>
            <a:off x="4738292" y="0"/>
            <a:ext cx="4205480" cy="964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Bild 22" descr="GMBA Logo mit Globus mittel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4534" y="98156"/>
            <a:ext cx="2847319" cy="858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Bild 7" descr="IMG_4462.JPG"/>
          <p:cNvPicPr>
            <a:picLocks noChangeAspect="1"/>
          </p:cNvPicPr>
          <p:nvPr/>
        </p:nvPicPr>
        <p:blipFill>
          <a:blip r:embed="rId5" cstate="print"/>
          <a:srcRect l="5544" t="29112" r="20406"/>
          <a:stretch>
            <a:fillRect/>
          </a:stretch>
        </p:blipFill>
        <p:spPr bwMode="auto">
          <a:xfrm>
            <a:off x="683568" y="1772816"/>
            <a:ext cx="2303165" cy="1739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up 15"/>
          <p:cNvGrpSpPr/>
          <p:nvPr/>
        </p:nvGrpSpPr>
        <p:grpSpPr>
          <a:xfrm>
            <a:off x="5724128" y="1772816"/>
            <a:ext cx="2564655" cy="1728191"/>
            <a:chOff x="2987824" y="6597352"/>
            <a:chExt cx="9725025" cy="6553200"/>
          </a:xfrm>
        </p:grpSpPr>
        <p:pic>
          <p:nvPicPr>
            <p:cNvPr id="14" name="Picture 13" descr="glacier absolute.tif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987824" y="6597352"/>
              <a:ext cx="9725025" cy="655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Bild 1" descr="0501NiwotRidge_54.tiff"/>
            <p:cNvPicPr>
              <a:picLocks noChangeAspect="1"/>
            </p:cNvPicPr>
            <p:nvPr/>
          </p:nvPicPr>
          <p:blipFill>
            <a:blip r:embed="rId7" cstate="print"/>
            <a:srcRect l="5821" t="7257" r="3842" b="3259"/>
            <a:stretch>
              <a:fillRect/>
            </a:stretch>
          </p:blipFill>
          <p:spPr bwMode="auto">
            <a:xfrm>
              <a:off x="3708549" y="9694565"/>
              <a:ext cx="3276600" cy="2162175"/>
            </a:xfrm>
            <a:prstGeom prst="rect">
              <a:avLst/>
            </a:prstGeom>
            <a:noFill/>
            <a:ln w="22225">
              <a:solidFill>
                <a:schemeClr val="bg1"/>
              </a:solidFill>
              <a:miter lim="800000"/>
              <a:headEnd/>
              <a:tailEnd/>
            </a:ln>
          </p:spPr>
        </p:pic>
      </p:grpSp>
      <p:sp>
        <p:nvSpPr>
          <p:cNvPr id="17" name="TextBox 16"/>
          <p:cNvSpPr txBox="1"/>
          <p:nvPr/>
        </p:nvSpPr>
        <p:spPr>
          <a:xfrm>
            <a:off x="2915816" y="6309320"/>
            <a:ext cx="6011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34"/>
            <a:r>
              <a:rPr lang="pt-BR" dirty="0" smtClean="0">
                <a:solidFill>
                  <a:srgbClr val="FFC000"/>
                </a:solidFill>
                <a:latin typeface="Arial"/>
              </a:rPr>
              <a:t>http://gmba.unibas.ch/mountainLTER/mountainLTER.htm</a:t>
            </a:r>
            <a:endParaRPr lang="pt-BR" dirty="0">
              <a:solidFill>
                <a:srgbClr val="FFC000"/>
              </a:solidFill>
              <a:latin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31840" y="3140968"/>
            <a:ext cx="1655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34"/>
            <a:r>
              <a:rPr lang="pt-BR" dirty="0" err="1" smtClean="0">
                <a:solidFill>
                  <a:srgbClr val="FFFF00"/>
                </a:solidFill>
                <a:latin typeface="Arial"/>
              </a:rPr>
              <a:t>Lautaret</a:t>
            </a:r>
            <a:r>
              <a:rPr lang="pt-BR" dirty="0" smtClean="0">
                <a:solidFill>
                  <a:srgbClr val="FFFF00"/>
                </a:solidFill>
                <a:latin typeface="Arial"/>
              </a:rPr>
              <a:t>, 2011</a:t>
            </a:r>
            <a:endParaRPr lang="pt-BR" dirty="0">
              <a:solidFill>
                <a:srgbClr val="FFFF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9748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474"/>
            <a:ext cx="9050421" cy="1564105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Workshop </a:t>
            </a:r>
            <a:r>
              <a:rPr lang="en-US" dirty="0"/>
              <a:t>at ASM </a:t>
            </a:r>
            <a:r>
              <a:rPr lang="en-US" dirty="0" smtClean="0"/>
              <a:t>2012 (LTER, ILTER, Mountain LTER, and the CLM RCN)</a:t>
            </a:r>
            <a:r>
              <a:rPr lang="en-US" sz="1800" dirty="0" smtClean="0">
                <a:hlinkClick r:id="rId2"/>
              </a:rPr>
              <a:t>http</a:t>
            </a:r>
            <a:r>
              <a:rPr lang="en-US" sz="1800" dirty="0">
                <a:hlinkClick r:id="rId2"/>
              </a:rPr>
              <a:t>://asm2012.lternet.edu/working-groups/resilience-and-sustainability-complex-mountain-</a:t>
            </a:r>
            <a:r>
              <a:rPr lang="en-US" sz="1800" dirty="0" smtClean="0">
                <a:hlinkClick r:id="rId2"/>
              </a:rPr>
              <a:t>landscapes</a:t>
            </a:r>
            <a:r>
              <a:rPr lang="en-US" sz="1800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37895"/>
            <a:ext cx="8229600" cy="4986421"/>
          </a:xfrm>
        </p:spPr>
        <p:txBody>
          <a:bodyPr>
            <a:normAutofit fontScale="92500" lnSpcReduction="20000"/>
          </a:bodyPr>
          <a:lstStyle/>
          <a:p>
            <a:pPr marL="57150" indent="0">
              <a:buNone/>
            </a:pPr>
            <a:r>
              <a:rPr lang="en-US" dirty="0"/>
              <a:t>Key research topics </a:t>
            </a:r>
            <a:r>
              <a:rPr lang="en-US" dirty="0" smtClean="0"/>
              <a:t>identified:</a:t>
            </a:r>
          </a:p>
          <a:p>
            <a:pPr marL="57150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Characterization of the global range of variability in mountain systems, including the elevation gradient: gradient analysis, classification, boundaries</a:t>
            </a:r>
          </a:p>
          <a:p>
            <a:pPr lvl="1"/>
            <a:r>
              <a:rPr lang="en-US" dirty="0" smtClean="0"/>
              <a:t>Characterization of the services (economic and otherwise) provided by mountain systems: global distribution, model(s)</a:t>
            </a:r>
          </a:p>
          <a:p>
            <a:pPr lvl="1"/>
            <a:r>
              <a:rPr lang="en-US" dirty="0" smtClean="0"/>
              <a:t>Land use</a:t>
            </a:r>
          </a:p>
          <a:p>
            <a:pPr lvl="1"/>
            <a:r>
              <a:rPr lang="en-US" dirty="0" smtClean="0"/>
              <a:t>Ecological legacies: imprints of legacies on system dynamics</a:t>
            </a:r>
          </a:p>
          <a:p>
            <a:pPr lvl="1"/>
            <a:r>
              <a:rPr lang="en-US" dirty="0" smtClean="0"/>
              <a:t>Atmospheric deposition</a:t>
            </a:r>
          </a:p>
          <a:p>
            <a:pPr lvl="1"/>
            <a:r>
              <a:rPr lang="en-US" dirty="0" smtClean="0"/>
              <a:t>Change in species distribution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218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riel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70363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7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70363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7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1368</TotalTime>
  <Words>1534</Words>
  <Application>Microsoft Macintosh PowerPoint</Application>
  <PresentationFormat>On-screen Show (4:3)</PresentationFormat>
  <Paragraphs>265</Paragraphs>
  <Slides>62</Slides>
  <Notes>21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62</vt:i4>
      </vt:variant>
    </vt:vector>
  </HeadingPairs>
  <TitlesOfParts>
    <vt:vector size="67" baseType="lpstr">
      <vt:lpstr>Office Theme</vt:lpstr>
      <vt:lpstr>Oriel</vt:lpstr>
      <vt:lpstr>Default Design</vt:lpstr>
      <vt:lpstr>Worksheet</vt:lpstr>
      <vt:lpstr>Equation</vt:lpstr>
      <vt:lpstr>LTER Mountain Initiative: Resilience and Sustainability of Complex Mountain Landscapes </vt:lpstr>
      <vt:lpstr>Primary Objective and Outcome</vt:lpstr>
      <vt:lpstr>A High mountain LTER Network </vt:lpstr>
      <vt:lpstr>The Diversity of Mountains (Environmental Contrasts / Gradients)  – the need for a  network of sites</vt:lpstr>
      <vt:lpstr>High mountain LTERs</vt:lpstr>
      <vt:lpstr>Activities 2010-2012  </vt:lpstr>
      <vt:lpstr>LTERs in the Alpine and their influence on biodiversity research</vt:lpstr>
      <vt:lpstr>Global Network of alpine LTER sites</vt:lpstr>
      <vt:lpstr> Workshop at ASM 2012 (LTER, ILTER, Mountain LTER, and the CLM RCN)http://asm2012.lternet.edu/working-groups/resilience-and-sustainability-complex-mountain-landscapes  </vt:lpstr>
      <vt:lpstr>PowerPoint Presentation</vt:lpstr>
      <vt:lpstr>PowerPoint Presentation</vt:lpstr>
      <vt:lpstr>Duration of all observational  and experimental studies</vt:lpstr>
      <vt:lpstr>Only 10 percent of studies capture unusual events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Arikaree glacier is dying</vt:lpstr>
      <vt:lpstr>N dep + warming T = N saturation</vt:lpstr>
      <vt:lpstr>Stoichiometric controls on N-cycling</vt:lpstr>
      <vt:lpstr>PowerPoint Presentation</vt:lpstr>
      <vt:lpstr>PowerPoint Presentation</vt:lpstr>
      <vt:lpstr>Freppaz et al. in press</vt:lpstr>
      <vt:lpstr>PowerPoint Presentation</vt:lpstr>
      <vt:lpstr>Saddle  Grid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Expected Changes In Connectivity Among Elevation Zones and Disturbance Regimes Related To Climate And Land Use Change</vt:lpstr>
      <vt:lpstr>Next steps</vt:lpstr>
      <vt:lpstr>PowerPoint Presentation</vt:lpstr>
      <vt:lpstr>Michele Freppaz in Khumbu</vt:lpstr>
      <vt:lpstr>What are the spatial attributes of mountains?</vt:lpstr>
      <vt:lpstr>Data Sources</vt:lpstr>
      <vt:lpstr>Parameters</vt:lpstr>
      <vt:lpstr>PowerPoint Presentation</vt:lpstr>
      <vt:lpstr>PowerPoint Presentation</vt:lpstr>
      <vt:lpstr>Next steps</vt:lpstr>
      <vt:lpstr>http://gmba.unibas.ch/mountainLTER/mountainLTER.htm </vt:lpstr>
    </vt:vector>
  </TitlesOfParts>
  <Company>University of Colorado at Boulder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Resilience and Sustainability of Complex Mountain Landscapes </dc:title>
  <dc:creator>Patrick Bourgeron</dc:creator>
  <cp:lastModifiedBy>Mark Williams</cp:lastModifiedBy>
  <cp:revision>47</cp:revision>
  <dcterms:created xsi:type="dcterms:W3CDTF">2012-09-11T19:51:31Z</dcterms:created>
  <dcterms:modified xsi:type="dcterms:W3CDTF">2013-02-20T09:02:01Z</dcterms:modified>
</cp:coreProperties>
</file>